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6"/>
  </p:notesMasterIdLst>
  <p:sldIdLst>
    <p:sldId id="256" r:id="rId2"/>
    <p:sldId id="324" r:id="rId3"/>
    <p:sldId id="344" r:id="rId4"/>
    <p:sldId id="346" r:id="rId5"/>
    <p:sldId id="293" r:id="rId6"/>
    <p:sldId id="349" r:id="rId7"/>
    <p:sldId id="325" r:id="rId8"/>
    <p:sldId id="348" r:id="rId9"/>
    <p:sldId id="335" r:id="rId10"/>
    <p:sldId id="336" r:id="rId11"/>
    <p:sldId id="347" r:id="rId12"/>
    <p:sldId id="327" r:id="rId13"/>
    <p:sldId id="328" r:id="rId14"/>
    <p:sldId id="329" r:id="rId15"/>
    <p:sldId id="331" r:id="rId16"/>
    <p:sldId id="337" r:id="rId17"/>
    <p:sldId id="338" r:id="rId18"/>
    <p:sldId id="332" r:id="rId19"/>
    <p:sldId id="340" r:id="rId20"/>
    <p:sldId id="333" r:id="rId21"/>
    <p:sldId id="339" r:id="rId22"/>
    <p:sldId id="341" r:id="rId23"/>
    <p:sldId id="322" r:id="rId24"/>
    <p:sldId id="323" r:id="rId2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33"/>
    <a:srgbClr val="6699FF"/>
    <a:srgbClr val="990033"/>
    <a:srgbClr val="3366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>
      <p:cViewPr varScale="1">
        <p:scale>
          <a:sx n="110" d="100"/>
          <a:sy n="110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6EACC2-F293-4743-9DAF-5C79A953D23A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F7C1164-51E6-413E-9B8F-63B254904E88}">
      <dgm:prSet phldrT="[Text]" custT="1"/>
      <dgm:spPr/>
      <dgm:t>
        <a:bodyPr/>
        <a:lstStyle/>
        <a:p>
          <a:pPr algn="ctr"/>
          <a:r>
            <a:rPr lang="en-US" sz="1400" dirty="0" smtClean="0"/>
            <a:t>2. </a:t>
          </a:r>
          <a:r>
            <a:rPr lang="en-US" sz="1400" dirty="0"/>
            <a:t>Multi-faceted data </a:t>
          </a:r>
          <a:r>
            <a:rPr lang="en-US" sz="1400" dirty="0" smtClean="0"/>
            <a:t>gathering</a:t>
          </a:r>
          <a:endParaRPr lang="en-US" sz="1400" dirty="0"/>
        </a:p>
      </dgm:t>
    </dgm:pt>
    <dgm:pt modelId="{2CF7633C-CF69-4EDD-8653-092368DF3E4A}" type="parTrans" cxnId="{C73E2685-BB62-41B6-8B09-B808BC0C1C3B}">
      <dgm:prSet/>
      <dgm:spPr/>
      <dgm:t>
        <a:bodyPr/>
        <a:lstStyle/>
        <a:p>
          <a:pPr algn="ctr"/>
          <a:endParaRPr lang="en-US" sz="1800"/>
        </a:p>
      </dgm:t>
    </dgm:pt>
    <dgm:pt modelId="{BD95BE73-633E-4C77-818E-AE4C5DF3FF1C}" type="sibTrans" cxnId="{C73E2685-BB62-41B6-8B09-B808BC0C1C3B}">
      <dgm:prSet/>
      <dgm:spPr/>
      <dgm:t>
        <a:bodyPr/>
        <a:lstStyle/>
        <a:p>
          <a:pPr algn="ctr"/>
          <a:endParaRPr lang="en-US" sz="1800"/>
        </a:p>
      </dgm:t>
    </dgm:pt>
    <dgm:pt modelId="{4AD3C2E3-3F05-4FDE-9A89-86F850BB337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n-US" sz="1200" dirty="0" smtClean="0"/>
            <a:t>3. </a:t>
          </a:r>
          <a:r>
            <a:rPr lang="en-US" sz="1200" dirty="0"/>
            <a:t>Feedback focused on </a:t>
          </a:r>
          <a:r>
            <a:rPr lang="en-US" sz="1200" dirty="0" smtClean="0"/>
            <a:t>identification of both strengths &amp; development areas</a:t>
          </a:r>
          <a:endParaRPr lang="en-US" sz="1200" dirty="0"/>
        </a:p>
      </dgm:t>
    </dgm:pt>
    <dgm:pt modelId="{DAB2CE64-8555-4D51-A513-4108003D195E}" type="parTrans" cxnId="{0255FDA6-4E38-4375-9B43-1A563A6E82B3}">
      <dgm:prSet/>
      <dgm:spPr/>
      <dgm:t>
        <a:bodyPr/>
        <a:lstStyle/>
        <a:p>
          <a:pPr algn="ctr"/>
          <a:endParaRPr lang="en-US" sz="1800"/>
        </a:p>
      </dgm:t>
    </dgm:pt>
    <dgm:pt modelId="{9D70B866-2BBF-4E73-9CFF-8652369717C1}" type="sibTrans" cxnId="{0255FDA6-4E38-4375-9B43-1A563A6E82B3}">
      <dgm:prSet/>
      <dgm:spPr/>
      <dgm:t>
        <a:bodyPr/>
        <a:lstStyle/>
        <a:p>
          <a:pPr algn="ctr"/>
          <a:endParaRPr lang="en-US" sz="1800"/>
        </a:p>
      </dgm:t>
    </dgm:pt>
    <dgm:pt modelId="{6D54DDFB-4E8A-494F-A319-1156DA8C0177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1400" dirty="0" smtClean="0"/>
            <a:t>4. </a:t>
          </a:r>
          <a:r>
            <a:rPr lang="en-US" sz="1400" dirty="0"/>
            <a:t>Creation of Preliminary Action Plan (PAP)</a:t>
          </a:r>
        </a:p>
      </dgm:t>
    </dgm:pt>
    <dgm:pt modelId="{CF082C26-5058-4B3A-8292-9067DA5ECAB5}" type="parTrans" cxnId="{F5627E89-D5B8-4F7D-AB42-212040DB6CB3}">
      <dgm:prSet/>
      <dgm:spPr/>
      <dgm:t>
        <a:bodyPr/>
        <a:lstStyle/>
        <a:p>
          <a:pPr algn="ctr"/>
          <a:endParaRPr lang="en-US" sz="1800"/>
        </a:p>
      </dgm:t>
    </dgm:pt>
    <dgm:pt modelId="{0967A0D0-208A-4AB8-B35A-1CA4F9EBBD35}" type="sibTrans" cxnId="{F5627E89-D5B8-4F7D-AB42-212040DB6CB3}">
      <dgm:prSet/>
      <dgm:spPr/>
      <dgm:t>
        <a:bodyPr/>
        <a:lstStyle/>
        <a:p>
          <a:pPr algn="ctr"/>
          <a:endParaRPr lang="en-US" sz="1800"/>
        </a:p>
      </dgm:t>
    </dgm:pt>
    <dgm:pt modelId="{755112AF-8844-4554-A401-F0A1A48850E6}">
      <dgm:prSet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1400" dirty="0" smtClean="0"/>
            <a:t>6.  </a:t>
          </a:r>
          <a:r>
            <a:rPr lang="en-US" sz="1400" dirty="0"/>
            <a:t>Action Planning Meeting </a:t>
          </a:r>
          <a:r>
            <a:rPr lang="en-US" sz="1400" dirty="0" smtClean="0"/>
            <a:t>with "</a:t>
          </a:r>
          <a:r>
            <a:rPr lang="en-US" sz="1400" dirty="0"/>
            <a:t>brain trust"</a:t>
          </a:r>
        </a:p>
      </dgm:t>
    </dgm:pt>
    <dgm:pt modelId="{37F251D4-626A-446F-A90D-D7C75C2A9E67}" type="parTrans" cxnId="{99C5B636-0DF4-49F7-9448-B411F59E25F5}">
      <dgm:prSet/>
      <dgm:spPr/>
      <dgm:t>
        <a:bodyPr/>
        <a:lstStyle/>
        <a:p>
          <a:pPr algn="ctr"/>
          <a:endParaRPr lang="en-US" sz="1800"/>
        </a:p>
      </dgm:t>
    </dgm:pt>
    <dgm:pt modelId="{2ED28859-D3E0-44D8-A644-00749552F654}" type="sibTrans" cxnId="{99C5B636-0DF4-49F7-9448-B411F59E25F5}">
      <dgm:prSet/>
      <dgm:spPr/>
      <dgm:t>
        <a:bodyPr/>
        <a:lstStyle/>
        <a:p>
          <a:pPr algn="ctr"/>
          <a:endParaRPr lang="en-US" sz="1800"/>
        </a:p>
      </dgm:t>
    </dgm:pt>
    <dgm:pt modelId="{349A0138-0F66-4AE4-B169-A6217BEB64D1}">
      <dgm:prSet custT="1"/>
      <dgm:spPr>
        <a:solidFill>
          <a:srgbClr val="FF9933"/>
        </a:solidFill>
      </dgm:spPr>
      <dgm:t>
        <a:bodyPr/>
        <a:lstStyle/>
        <a:p>
          <a:r>
            <a:rPr lang="en-US" sz="1400" dirty="0" smtClean="0"/>
            <a:t>5.  </a:t>
          </a:r>
          <a:r>
            <a:rPr lang="en-US" sz="1400" dirty="0"/>
            <a:t>Annotation of PAP; creation of Master Action </a:t>
          </a:r>
          <a:r>
            <a:rPr lang="en-US" sz="1400" dirty="0" smtClean="0"/>
            <a:t>Plan (MAP)</a:t>
          </a:r>
          <a:endParaRPr lang="en-US" sz="1400" dirty="0"/>
        </a:p>
      </dgm:t>
    </dgm:pt>
    <dgm:pt modelId="{43C5A728-5199-42E3-901F-21830BE1735E}" type="parTrans" cxnId="{35ADB1C7-9BF7-43BC-919C-7BF3B07BEF46}">
      <dgm:prSet/>
      <dgm:spPr/>
      <dgm:t>
        <a:bodyPr/>
        <a:lstStyle/>
        <a:p>
          <a:endParaRPr lang="en-US" sz="1800"/>
        </a:p>
      </dgm:t>
    </dgm:pt>
    <dgm:pt modelId="{3964F4C1-24D4-470B-9317-00A9331D12F0}" type="sibTrans" cxnId="{35ADB1C7-9BF7-43BC-919C-7BF3B07BEF46}">
      <dgm:prSet/>
      <dgm:spPr/>
      <dgm:t>
        <a:bodyPr/>
        <a:lstStyle/>
        <a:p>
          <a:endParaRPr lang="en-US" sz="1800"/>
        </a:p>
      </dgm:t>
    </dgm:pt>
    <dgm:pt modelId="{82F4BC78-81F3-4B77-90C2-6AFD3096F706}">
      <dgm:prSet custT="1"/>
      <dgm:spPr>
        <a:solidFill>
          <a:schemeClr val="accent6"/>
        </a:solidFill>
      </dgm:spPr>
      <dgm:t>
        <a:bodyPr/>
        <a:lstStyle/>
        <a:p>
          <a:r>
            <a:rPr lang="en-US" sz="1400" dirty="0" smtClean="0"/>
            <a:t>1.  Selection of participants</a:t>
          </a:r>
          <a:endParaRPr lang="en-US" sz="1400" dirty="0"/>
        </a:p>
      </dgm:t>
    </dgm:pt>
    <dgm:pt modelId="{DEE2B92B-B360-4B10-9F76-F175D82BBD6A}" type="parTrans" cxnId="{DF91AFB8-5EBB-4F38-8079-0B8C71A6DA2C}">
      <dgm:prSet/>
      <dgm:spPr/>
      <dgm:t>
        <a:bodyPr/>
        <a:lstStyle/>
        <a:p>
          <a:endParaRPr lang="en-US" sz="1800"/>
        </a:p>
      </dgm:t>
    </dgm:pt>
    <dgm:pt modelId="{3407CAA0-C7ED-4CBB-908F-EE7A2C65922E}" type="sibTrans" cxnId="{DF91AFB8-5EBB-4F38-8079-0B8C71A6DA2C}">
      <dgm:prSet/>
      <dgm:spPr/>
      <dgm:t>
        <a:bodyPr/>
        <a:lstStyle/>
        <a:p>
          <a:endParaRPr lang="en-US" sz="1800"/>
        </a:p>
      </dgm:t>
    </dgm:pt>
    <dgm:pt modelId="{A890589A-E617-4FC6-A780-F5BE5D2880CA}" type="pres">
      <dgm:prSet presAssocID="{776EACC2-F293-4743-9DAF-5C79A953D2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B10ACF-2A09-49EB-AE26-77A4333BEB1F}" type="pres">
      <dgm:prSet presAssocID="{82F4BC78-81F3-4B77-90C2-6AFD3096F706}" presName="node" presStyleLbl="node1" presStyleIdx="0" presStyleCnt="6" custScaleX="121906" custScaleY="189452" custRadScaleRad="97885" custRadScaleInc="1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9547D-96AC-4A07-9BAF-7E71A7B33934}" type="pres">
      <dgm:prSet presAssocID="{82F4BC78-81F3-4B77-90C2-6AFD3096F706}" presName="spNode" presStyleCnt="0"/>
      <dgm:spPr/>
    </dgm:pt>
    <dgm:pt modelId="{9AA882B3-7C2E-43D3-BEA4-3F852249BA41}" type="pres">
      <dgm:prSet presAssocID="{3407CAA0-C7ED-4CBB-908F-EE7A2C65922E}" presName="sibTrans" presStyleLbl="sibTrans1D1" presStyleIdx="0" presStyleCnt="6"/>
      <dgm:spPr/>
      <dgm:t>
        <a:bodyPr/>
        <a:lstStyle/>
        <a:p>
          <a:endParaRPr lang="en-US"/>
        </a:p>
      </dgm:t>
    </dgm:pt>
    <dgm:pt modelId="{319A280F-CC8C-4ECF-B474-409A3ED8F61E}" type="pres">
      <dgm:prSet presAssocID="{FF7C1164-51E6-413E-9B8F-63B254904E88}" presName="node" presStyleLbl="node1" presStyleIdx="1" presStyleCnt="6" custScaleX="123433" custScaleY="173318" custRadScaleRad="113404" custRadScaleInc="129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A51F8-D858-4BC4-A4F5-4A6CB2BF063D}" type="pres">
      <dgm:prSet presAssocID="{FF7C1164-51E6-413E-9B8F-63B254904E88}" presName="spNode" presStyleCnt="0"/>
      <dgm:spPr/>
    </dgm:pt>
    <dgm:pt modelId="{2B08DD18-94B1-471C-A1F6-F4FDF61027D8}" type="pres">
      <dgm:prSet presAssocID="{BD95BE73-633E-4C77-818E-AE4C5DF3FF1C}" presName="sibTrans" presStyleLbl="sibTrans1D1" presStyleIdx="1" presStyleCnt="6"/>
      <dgm:spPr/>
      <dgm:t>
        <a:bodyPr/>
        <a:lstStyle/>
        <a:p>
          <a:endParaRPr lang="en-US"/>
        </a:p>
      </dgm:t>
    </dgm:pt>
    <dgm:pt modelId="{C9566565-EA36-44B2-83E2-FFA21347DB00}" type="pres">
      <dgm:prSet presAssocID="{4AD3C2E3-3F05-4FDE-9A89-86F850BB337A}" presName="node" presStyleLbl="node1" presStyleIdx="2" presStyleCnt="6" custScaleX="126961" custScaleY="181077" custRadScaleRad="112217" custRadScaleInc="-25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BBF1A-CE44-4A36-B88C-B46658EB01C0}" type="pres">
      <dgm:prSet presAssocID="{4AD3C2E3-3F05-4FDE-9A89-86F850BB337A}" presName="spNode" presStyleCnt="0"/>
      <dgm:spPr/>
    </dgm:pt>
    <dgm:pt modelId="{67AF4712-B9A3-4614-BCA3-8A3BCC2BB10F}" type="pres">
      <dgm:prSet presAssocID="{9D70B866-2BBF-4E73-9CFF-8652369717C1}" presName="sibTrans" presStyleLbl="sibTrans1D1" presStyleIdx="2" presStyleCnt="6"/>
      <dgm:spPr/>
      <dgm:t>
        <a:bodyPr/>
        <a:lstStyle/>
        <a:p>
          <a:endParaRPr lang="en-US"/>
        </a:p>
      </dgm:t>
    </dgm:pt>
    <dgm:pt modelId="{8278F3EA-D8B6-4473-9EDF-A3C4CA224CBC}" type="pres">
      <dgm:prSet presAssocID="{6D54DDFB-4E8A-494F-A319-1156DA8C0177}" presName="node" presStyleLbl="node1" presStyleIdx="3" presStyleCnt="6" custScaleX="125748" custScaleY="187898" custRadScaleRad="93129" custRadScaleInc="-1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89E54-F45F-44A6-91FA-6108C0B58C7D}" type="pres">
      <dgm:prSet presAssocID="{6D54DDFB-4E8A-494F-A319-1156DA8C0177}" presName="spNode" presStyleCnt="0"/>
      <dgm:spPr/>
    </dgm:pt>
    <dgm:pt modelId="{2C1B1D64-D801-4609-B333-5C5F8FDFC2DA}" type="pres">
      <dgm:prSet presAssocID="{0967A0D0-208A-4AB8-B35A-1CA4F9EBBD35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808DA21-15BB-44FE-97AB-FEDEBCAB2701}" type="pres">
      <dgm:prSet presAssocID="{349A0138-0F66-4AE4-B169-A6217BEB64D1}" presName="node" presStyleLbl="node1" presStyleIdx="4" presStyleCnt="6" custScaleX="130641" custScaleY="190454" custRadScaleRad="115590" custRadScaleInc="36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4DC82-CFA6-4418-B409-1118E882EAEE}" type="pres">
      <dgm:prSet presAssocID="{349A0138-0F66-4AE4-B169-A6217BEB64D1}" presName="spNode" presStyleCnt="0"/>
      <dgm:spPr/>
    </dgm:pt>
    <dgm:pt modelId="{957399FB-777E-4E6D-969C-E1B899766967}" type="pres">
      <dgm:prSet presAssocID="{3964F4C1-24D4-470B-9317-00A9331D12F0}" presName="sibTrans" presStyleLbl="sibTrans1D1" presStyleIdx="4" presStyleCnt="6"/>
      <dgm:spPr/>
      <dgm:t>
        <a:bodyPr/>
        <a:lstStyle/>
        <a:p>
          <a:endParaRPr lang="en-US"/>
        </a:p>
      </dgm:t>
    </dgm:pt>
    <dgm:pt modelId="{18AABF69-D00B-4222-AC72-B859A7DFB2F5}" type="pres">
      <dgm:prSet presAssocID="{755112AF-8844-4554-A401-F0A1A48850E6}" presName="node" presStyleLbl="node1" presStyleIdx="5" presStyleCnt="6" custScaleX="125100" custScaleY="182986" custRadScaleRad="115588" custRadScaleInc="-20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4E7C1-2C9F-47B1-B727-113A05F29DEB}" type="pres">
      <dgm:prSet presAssocID="{755112AF-8844-4554-A401-F0A1A48850E6}" presName="spNode" presStyleCnt="0"/>
      <dgm:spPr/>
    </dgm:pt>
    <dgm:pt modelId="{3040BE1A-CE85-417C-8D21-B57ADD246DC4}" type="pres">
      <dgm:prSet presAssocID="{2ED28859-D3E0-44D8-A644-00749552F654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39DC81B2-9A9D-4367-A850-F3D2373511DF}" type="presOf" srcId="{755112AF-8844-4554-A401-F0A1A48850E6}" destId="{18AABF69-D00B-4222-AC72-B859A7DFB2F5}" srcOrd="0" destOrd="0" presId="urn:microsoft.com/office/officeart/2005/8/layout/cycle5"/>
    <dgm:cxn modelId="{C73E2685-BB62-41B6-8B09-B808BC0C1C3B}" srcId="{776EACC2-F293-4743-9DAF-5C79A953D23A}" destId="{FF7C1164-51E6-413E-9B8F-63B254904E88}" srcOrd="1" destOrd="0" parTransId="{2CF7633C-CF69-4EDD-8653-092368DF3E4A}" sibTransId="{BD95BE73-633E-4C77-818E-AE4C5DF3FF1C}"/>
    <dgm:cxn modelId="{9578FBE4-33A1-425C-A5A0-0772FF3A81A7}" type="presOf" srcId="{9D70B866-2BBF-4E73-9CFF-8652369717C1}" destId="{67AF4712-B9A3-4614-BCA3-8A3BCC2BB10F}" srcOrd="0" destOrd="0" presId="urn:microsoft.com/office/officeart/2005/8/layout/cycle5"/>
    <dgm:cxn modelId="{9371D984-C5DC-4A15-969B-F9F50D70E1DE}" type="presOf" srcId="{6D54DDFB-4E8A-494F-A319-1156DA8C0177}" destId="{8278F3EA-D8B6-4473-9EDF-A3C4CA224CBC}" srcOrd="0" destOrd="0" presId="urn:microsoft.com/office/officeart/2005/8/layout/cycle5"/>
    <dgm:cxn modelId="{DF91AFB8-5EBB-4F38-8079-0B8C71A6DA2C}" srcId="{776EACC2-F293-4743-9DAF-5C79A953D23A}" destId="{82F4BC78-81F3-4B77-90C2-6AFD3096F706}" srcOrd="0" destOrd="0" parTransId="{DEE2B92B-B360-4B10-9F76-F175D82BBD6A}" sibTransId="{3407CAA0-C7ED-4CBB-908F-EE7A2C65922E}"/>
    <dgm:cxn modelId="{7EB1D9B8-0877-42B6-983B-D63B2E26618A}" type="presOf" srcId="{82F4BC78-81F3-4B77-90C2-6AFD3096F706}" destId="{BDB10ACF-2A09-49EB-AE26-77A4333BEB1F}" srcOrd="0" destOrd="0" presId="urn:microsoft.com/office/officeart/2005/8/layout/cycle5"/>
    <dgm:cxn modelId="{630F26AD-135B-4EE1-BC08-0981690CFD5B}" type="presOf" srcId="{FF7C1164-51E6-413E-9B8F-63B254904E88}" destId="{319A280F-CC8C-4ECF-B474-409A3ED8F61E}" srcOrd="0" destOrd="0" presId="urn:microsoft.com/office/officeart/2005/8/layout/cycle5"/>
    <dgm:cxn modelId="{1DB94D06-8D69-45BA-8C62-71B06B7C2D2E}" type="presOf" srcId="{3964F4C1-24D4-470B-9317-00A9331D12F0}" destId="{957399FB-777E-4E6D-969C-E1B899766967}" srcOrd="0" destOrd="0" presId="urn:microsoft.com/office/officeart/2005/8/layout/cycle5"/>
    <dgm:cxn modelId="{4FD894D2-48C5-4CDB-A10C-252DAEBBAA8A}" type="presOf" srcId="{4AD3C2E3-3F05-4FDE-9A89-86F850BB337A}" destId="{C9566565-EA36-44B2-83E2-FFA21347DB00}" srcOrd="0" destOrd="0" presId="urn:microsoft.com/office/officeart/2005/8/layout/cycle5"/>
    <dgm:cxn modelId="{EF912D40-4079-4D96-8A3C-30AE00E9AA55}" type="presOf" srcId="{0967A0D0-208A-4AB8-B35A-1CA4F9EBBD35}" destId="{2C1B1D64-D801-4609-B333-5C5F8FDFC2DA}" srcOrd="0" destOrd="0" presId="urn:microsoft.com/office/officeart/2005/8/layout/cycle5"/>
    <dgm:cxn modelId="{B9A4A20B-F31C-4BCA-966C-6684C6979AE0}" type="presOf" srcId="{2ED28859-D3E0-44D8-A644-00749552F654}" destId="{3040BE1A-CE85-417C-8D21-B57ADD246DC4}" srcOrd="0" destOrd="0" presId="urn:microsoft.com/office/officeart/2005/8/layout/cycle5"/>
    <dgm:cxn modelId="{CED59EE9-5D3D-4946-A6C9-1584B67620A6}" type="presOf" srcId="{776EACC2-F293-4743-9DAF-5C79A953D23A}" destId="{A890589A-E617-4FC6-A780-F5BE5D2880CA}" srcOrd="0" destOrd="0" presId="urn:microsoft.com/office/officeart/2005/8/layout/cycle5"/>
    <dgm:cxn modelId="{35ADB1C7-9BF7-43BC-919C-7BF3B07BEF46}" srcId="{776EACC2-F293-4743-9DAF-5C79A953D23A}" destId="{349A0138-0F66-4AE4-B169-A6217BEB64D1}" srcOrd="4" destOrd="0" parTransId="{43C5A728-5199-42E3-901F-21830BE1735E}" sibTransId="{3964F4C1-24D4-470B-9317-00A9331D12F0}"/>
    <dgm:cxn modelId="{61383049-1BA6-4035-A828-DE358B8D33DA}" type="presOf" srcId="{BD95BE73-633E-4C77-818E-AE4C5DF3FF1C}" destId="{2B08DD18-94B1-471C-A1F6-F4FDF61027D8}" srcOrd="0" destOrd="0" presId="urn:microsoft.com/office/officeart/2005/8/layout/cycle5"/>
    <dgm:cxn modelId="{0255FDA6-4E38-4375-9B43-1A563A6E82B3}" srcId="{776EACC2-F293-4743-9DAF-5C79A953D23A}" destId="{4AD3C2E3-3F05-4FDE-9A89-86F850BB337A}" srcOrd="2" destOrd="0" parTransId="{DAB2CE64-8555-4D51-A513-4108003D195E}" sibTransId="{9D70B866-2BBF-4E73-9CFF-8652369717C1}"/>
    <dgm:cxn modelId="{99C5B636-0DF4-49F7-9448-B411F59E25F5}" srcId="{776EACC2-F293-4743-9DAF-5C79A953D23A}" destId="{755112AF-8844-4554-A401-F0A1A48850E6}" srcOrd="5" destOrd="0" parTransId="{37F251D4-626A-446F-A90D-D7C75C2A9E67}" sibTransId="{2ED28859-D3E0-44D8-A644-00749552F654}"/>
    <dgm:cxn modelId="{A0AE0D54-3448-4772-AA79-FCDAE15F506F}" type="presOf" srcId="{3407CAA0-C7ED-4CBB-908F-EE7A2C65922E}" destId="{9AA882B3-7C2E-43D3-BEA4-3F852249BA41}" srcOrd="0" destOrd="0" presId="urn:microsoft.com/office/officeart/2005/8/layout/cycle5"/>
    <dgm:cxn modelId="{F5627E89-D5B8-4F7D-AB42-212040DB6CB3}" srcId="{776EACC2-F293-4743-9DAF-5C79A953D23A}" destId="{6D54DDFB-4E8A-494F-A319-1156DA8C0177}" srcOrd="3" destOrd="0" parTransId="{CF082C26-5058-4B3A-8292-9067DA5ECAB5}" sibTransId="{0967A0D0-208A-4AB8-B35A-1CA4F9EBBD35}"/>
    <dgm:cxn modelId="{BCDAC7D3-A593-4093-A260-F29F3308CC69}" type="presOf" srcId="{349A0138-0F66-4AE4-B169-A6217BEB64D1}" destId="{7808DA21-15BB-44FE-97AB-FEDEBCAB2701}" srcOrd="0" destOrd="0" presId="urn:microsoft.com/office/officeart/2005/8/layout/cycle5"/>
    <dgm:cxn modelId="{57BF9D2B-24EC-48B0-82DB-B7E37262781C}" type="presParOf" srcId="{A890589A-E617-4FC6-A780-F5BE5D2880CA}" destId="{BDB10ACF-2A09-49EB-AE26-77A4333BEB1F}" srcOrd="0" destOrd="0" presId="urn:microsoft.com/office/officeart/2005/8/layout/cycle5"/>
    <dgm:cxn modelId="{7397E394-8DC4-4BF4-9DA8-8390E84CA4C4}" type="presParOf" srcId="{A890589A-E617-4FC6-A780-F5BE5D2880CA}" destId="{F949547D-96AC-4A07-9BAF-7E71A7B33934}" srcOrd="1" destOrd="0" presId="urn:microsoft.com/office/officeart/2005/8/layout/cycle5"/>
    <dgm:cxn modelId="{B0BAA788-E206-41DC-83CC-366929F49DB5}" type="presParOf" srcId="{A890589A-E617-4FC6-A780-F5BE5D2880CA}" destId="{9AA882B3-7C2E-43D3-BEA4-3F852249BA41}" srcOrd="2" destOrd="0" presId="urn:microsoft.com/office/officeart/2005/8/layout/cycle5"/>
    <dgm:cxn modelId="{B56EB69D-5F0D-43AC-8A70-889938B008E7}" type="presParOf" srcId="{A890589A-E617-4FC6-A780-F5BE5D2880CA}" destId="{319A280F-CC8C-4ECF-B474-409A3ED8F61E}" srcOrd="3" destOrd="0" presId="urn:microsoft.com/office/officeart/2005/8/layout/cycle5"/>
    <dgm:cxn modelId="{C7EEADED-CFB2-482B-99FD-09A2343EE7B8}" type="presParOf" srcId="{A890589A-E617-4FC6-A780-F5BE5D2880CA}" destId="{0B4A51F8-D858-4BC4-A4F5-4A6CB2BF063D}" srcOrd="4" destOrd="0" presId="urn:microsoft.com/office/officeart/2005/8/layout/cycle5"/>
    <dgm:cxn modelId="{D286A39A-CA58-4637-B875-030E4BB91801}" type="presParOf" srcId="{A890589A-E617-4FC6-A780-F5BE5D2880CA}" destId="{2B08DD18-94B1-471C-A1F6-F4FDF61027D8}" srcOrd="5" destOrd="0" presId="urn:microsoft.com/office/officeart/2005/8/layout/cycle5"/>
    <dgm:cxn modelId="{05DFB861-5429-4B8D-81F7-F93D5C9EAA53}" type="presParOf" srcId="{A890589A-E617-4FC6-A780-F5BE5D2880CA}" destId="{C9566565-EA36-44B2-83E2-FFA21347DB00}" srcOrd="6" destOrd="0" presId="urn:microsoft.com/office/officeart/2005/8/layout/cycle5"/>
    <dgm:cxn modelId="{217BC6C8-8B79-49E9-8DB0-B516268ABB41}" type="presParOf" srcId="{A890589A-E617-4FC6-A780-F5BE5D2880CA}" destId="{5D1BBF1A-CE44-4A36-B88C-B46658EB01C0}" srcOrd="7" destOrd="0" presId="urn:microsoft.com/office/officeart/2005/8/layout/cycle5"/>
    <dgm:cxn modelId="{9EC89526-913F-4709-9EB8-9419EB038898}" type="presParOf" srcId="{A890589A-E617-4FC6-A780-F5BE5D2880CA}" destId="{67AF4712-B9A3-4614-BCA3-8A3BCC2BB10F}" srcOrd="8" destOrd="0" presId="urn:microsoft.com/office/officeart/2005/8/layout/cycle5"/>
    <dgm:cxn modelId="{6B299B41-EA2E-4F25-A5D8-5D247DD6064A}" type="presParOf" srcId="{A890589A-E617-4FC6-A780-F5BE5D2880CA}" destId="{8278F3EA-D8B6-4473-9EDF-A3C4CA224CBC}" srcOrd="9" destOrd="0" presId="urn:microsoft.com/office/officeart/2005/8/layout/cycle5"/>
    <dgm:cxn modelId="{7F9923DE-3B04-46F9-A99E-DE377493532A}" type="presParOf" srcId="{A890589A-E617-4FC6-A780-F5BE5D2880CA}" destId="{82389E54-F45F-44A6-91FA-6108C0B58C7D}" srcOrd="10" destOrd="0" presId="urn:microsoft.com/office/officeart/2005/8/layout/cycle5"/>
    <dgm:cxn modelId="{09FC22C6-0972-46D3-924B-7A04FAA5EAC6}" type="presParOf" srcId="{A890589A-E617-4FC6-A780-F5BE5D2880CA}" destId="{2C1B1D64-D801-4609-B333-5C5F8FDFC2DA}" srcOrd="11" destOrd="0" presId="urn:microsoft.com/office/officeart/2005/8/layout/cycle5"/>
    <dgm:cxn modelId="{4FD39279-F33B-446A-8CAF-8771786392B4}" type="presParOf" srcId="{A890589A-E617-4FC6-A780-F5BE5D2880CA}" destId="{7808DA21-15BB-44FE-97AB-FEDEBCAB2701}" srcOrd="12" destOrd="0" presId="urn:microsoft.com/office/officeart/2005/8/layout/cycle5"/>
    <dgm:cxn modelId="{0480789E-501F-4EE3-9028-31659E5D453C}" type="presParOf" srcId="{A890589A-E617-4FC6-A780-F5BE5D2880CA}" destId="{8684DC82-CFA6-4418-B409-1118E882EAEE}" srcOrd="13" destOrd="0" presId="urn:microsoft.com/office/officeart/2005/8/layout/cycle5"/>
    <dgm:cxn modelId="{863EC52D-434B-46FC-8937-425E14EE8BCB}" type="presParOf" srcId="{A890589A-E617-4FC6-A780-F5BE5D2880CA}" destId="{957399FB-777E-4E6D-969C-E1B899766967}" srcOrd="14" destOrd="0" presId="urn:microsoft.com/office/officeart/2005/8/layout/cycle5"/>
    <dgm:cxn modelId="{FBF348D2-58C0-43A3-8594-43527D19B5EF}" type="presParOf" srcId="{A890589A-E617-4FC6-A780-F5BE5D2880CA}" destId="{18AABF69-D00B-4222-AC72-B859A7DFB2F5}" srcOrd="15" destOrd="0" presId="urn:microsoft.com/office/officeart/2005/8/layout/cycle5"/>
    <dgm:cxn modelId="{3E30E1E5-F134-49D1-A064-0D44EC94CA0B}" type="presParOf" srcId="{A890589A-E617-4FC6-A780-F5BE5D2880CA}" destId="{8684E7C1-2C9F-47B1-B727-113A05F29DEB}" srcOrd="16" destOrd="0" presId="urn:microsoft.com/office/officeart/2005/8/layout/cycle5"/>
    <dgm:cxn modelId="{F1C69802-B6D7-4030-8E30-0045D3565B22}" type="presParOf" srcId="{A890589A-E617-4FC6-A780-F5BE5D2880CA}" destId="{3040BE1A-CE85-417C-8D21-B57ADD246DC4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6EACC2-F293-4743-9DAF-5C79A953D23A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F7C1164-51E6-413E-9B8F-63B254904E88}">
      <dgm:prSet phldrT="[Text]" custT="1"/>
      <dgm:spPr/>
      <dgm:t>
        <a:bodyPr/>
        <a:lstStyle/>
        <a:p>
          <a:pPr algn="ctr"/>
          <a:r>
            <a:rPr lang="en-US" sz="1400" dirty="0" smtClean="0"/>
            <a:t>9.  Update of MAP</a:t>
          </a:r>
          <a:endParaRPr lang="en-US" sz="1400" dirty="0"/>
        </a:p>
      </dgm:t>
    </dgm:pt>
    <dgm:pt modelId="{2CF7633C-CF69-4EDD-8653-092368DF3E4A}" type="parTrans" cxnId="{C73E2685-BB62-41B6-8B09-B808BC0C1C3B}">
      <dgm:prSet/>
      <dgm:spPr/>
      <dgm:t>
        <a:bodyPr/>
        <a:lstStyle/>
        <a:p>
          <a:pPr algn="ctr"/>
          <a:endParaRPr lang="en-US" sz="1800"/>
        </a:p>
      </dgm:t>
    </dgm:pt>
    <dgm:pt modelId="{BD95BE73-633E-4C77-818E-AE4C5DF3FF1C}" type="sibTrans" cxnId="{C73E2685-BB62-41B6-8B09-B808BC0C1C3B}">
      <dgm:prSet/>
      <dgm:spPr/>
      <dgm:t>
        <a:bodyPr/>
        <a:lstStyle/>
        <a:p>
          <a:pPr algn="ctr"/>
          <a:endParaRPr lang="en-US" sz="1800"/>
        </a:p>
      </dgm:t>
    </dgm:pt>
    <dgm:pt modelId="{4AD3C2E3-3F05-4FDE-9A89-86F850BB337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n-US" sz="1400" dirty="0" smtClean="0"/>
            <a:t>10.  Wrap-up meeting with “brain trust”</a:t>
          </a:r>
          <a:endParaRPr lang="en-US" sz="1400" dirty="0"/>
        </a:p>
      </dgm:t>
    </dgm:pt>
    <dgm:pt modelId="{DAB2CE64-8555-4D51-A513-4108003D195E}" type="parTrans" cxnId="{0255FDA6-4E38-4375-9B43-1A563A6E82B3}">
      <dgm:prSet/>
      <dgm:spPr/>
      <dgm:t>
        <a:bodyPr/>
        <a:lstStyle/>
        <a:p>
          <a:pPr algn="ctr"/>
          <a:endParaRPr lang="en-US" sz="1800"/>
        </a:p>
      </dgm:t>
    </dgm:pt>
    <dgm:pt modelId="{9D70B866-2BBF-4E73-9CFF-8652369717C1}" type="sibTrans" cxnId="{0255FDA6-4E38-4375-9B43-1A563A6E82B3}">
      <dgm:prSet/>
      <dgm:spPr/>
      <dgm:t>
        <a:bodyPr/>
        <a:lstStyle/>
        <a:p>
          <a:pPr algn="ctr"/>
          <a:endParaRPr lang="en-US" sz="1800"/>
        </a:p>
      </dgm:t>
    </dgm:pt>
    <dgm:pt modelId="{6D54DDFB-4E8A-494F-A319-1156DA8C0177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1400" dirty="0" smtClean="0"/>
            <a:t>11.   Ongoing coaching at request of executives</a:t>
          </a:r>
          <a:endParaRPr lang="en-US" sz="1400" dirty="0"/>
        </a:p>
      </dgm:t>
    </dgm:pt>
    <dgm:pt modelId="{CF082C26-5058-4B3A-8292-9067DA5ECAB5}" type="parTrans" cxnId="{F5627E89-D5B8-4F7D-AB42-212040DB6CB3}">
      <dgm:prSet/>
      <dgm:spPr/>
      <dgm:t>
        <a:bodyPr/>
        <a:lstStyle/>
        <a:p>
          <a:pPr algn="ctr"/>
          <a:endParaRPr lang="en-US" sz="1800"/>
        </a:p>
      </dgm:t>
    </dgm:pt>
    <dgm:pt modelId="{0967A0D0-208A-4AB8-B35A-1CA4F9EBBD35}" type="sibTrans" cxnId="{F5627E89-D5B8-4F7D-AB42-212040DB6CB3}">
      <dgm:prSet/>
      <dgm:spPr/>
      <dgm:t>
        <a:bodyPr/>
        <a:lstStyle/>
        <a:p>
          <a:pPr algn="ctr"/>
          <a:endParaRPr lang="en-US" sz="1800"/>
        </a:p>
      </dgm:t>
    </dgm:pt>
    <dgm:pt modelId="{349A0138-0F66-4AE4-B169-A6217BEB64D1}">
      <dgm:prSet custT="1"/>
      <dgm:spPr>
        <a:solidFill>
          <a:srgbClr val="FF9933"/>
        </a:solidFill>
      </dgm:spPr>
      <dgm:t>
        <a:bodyPr/>
        <a:lstStyle/>
        <a:p>
          <a:r>
            <a:rPr lang="en-US" sz="1400" dirty="0" smtClean="0"/>
            <a:t>12.  Consultant conceptualizes </a:t>
          </a:r>
          <a:r>
            <a:rPr lang="en-US" sz="1400" i="1" dirty="0" smtClean="0"/>
            <a:t>trusted leadership advisor</a:t>
          </a:r>
          <a:r>
            <a:rPr lang="en-US" sz="1400" dirty="0" smtClean="0"/>
            <a:t> (TLA) role</a:t>
          </a:r>
          <a:endParaRPr lang="en-US" sz="1400" dirty="0"/>
        </a:p>
      </dgm:t>
    </dgm:pt>
    <dgm:pt modelId="{43C5A728-5199-42E3-901F-21830BE1735E}" type="parTrans" cxnId="{35ADB1C7-9BF7-43BC-919C-7BF3B07BEF46}">
      <dgm:prSet/>
      <dgm:spPr/>
      <dgm:t>
        <a:bodyPr/>
        <a:lstStyle/>
        <a:p>
          <a:endParaRPr lang="en-US" sz="1800"/>
        </a:p>
      </dgm:t>
    </dgm:pt>
    <dgm:pt modelId="{3964F4C1-24D4-470B-9317-00A9331D12F0}" type="sibTrans" cxnId="{35ADB1C7-9BF7-43BC-919C-7BF3B07BEF46}">
      <dgm:prSet/>
      <dgm:spPr/>
      <dgm:t>
        <a:bodyPr/>
        <a:lstStyle/>
        <a:p>
          <a:endParaRPr lang="en-US" sz="1800"/>
        </a:p>
      </dgm:t>
    </dgm:pt>
    <dgm:pt modelId="{82F4BC78-81F3-4B77-90C2-6AFD3096F706}">
      <dgm:prSet custT="1"/>
      <dgm:spPr>
        <a:solidFill>
          <a:schemeClr val="accent6"/>
        </a:solidFill>
      </dgm:spPr>
      <dgm:t>
        <a:bodyPr/>
        <a:lstStyle/>
        <a:p>
          <a:r>
            <a:rPr lang="en-US" sz="1400" dirty="0" smtClean="0"/>
            <a:t>8.  Optional spousal module</a:t>
          </a:r>
          <a:endParaRPr lang="en-US" sz="1400" dirty="0"/>
        </a:p>
      </dgm:t>
    </dgm:pt>
    <dgm:pt modelId="{DEE2B92B-B360-4B10-9F76-F175D82BBD6A}" type="parTrans" cxnId="{DF91AFB8-5EBB-4F38-8079-0B8C71A6DA2C}">
      <dgm:prSet/>
      <dgm:spPr/>
      <dgm:t>
        <a:bodyPr/>
        <a:lstStyle/>
        <a:p>
          <a:endParaRPr lang="en-US" sz="1800"/>
        </a:p>
      </dgm:t>
    </dgm:pt>
    <dgm:pt modelId="{3407CAA0-C7ED-4CBB-908F-EE7A2C65922E}" type="sibTrans" cxnId="{DF91AFB8-5EBB-4F38-8079-0B8C71A6DA2C}">
      <dgm:prSet/>
      <dgm:spPr/>
      <dgm:t>
        <a:bodyPr/>
        <a:lstStyle/>
        <a:p>
          <a:endParaRPr lang="en-US" sz="1800"/>
        </a:p>
      </dgm:t>
    </dgm:pt>
    <dgm:pt modelId="{7354C6F9-844C-4141-988E-E0F23D935339}">
      <dgm:prSet custT="1"/>
      <dgm:spPr>
        <a:solidFill>
          <a:srgbClr val="FF0000"/>
        </a:solidFill>
      </dgm:spPr>
      <dgm:t>
        <a:bodyPr/>
        <a:lstStyle/>
        <a:p>
          <a:r>
            <a:rPr lang="en-US" sz="1400" dirty="0" smtClean="0"/>
            <a:t>7.  Coaching</a:t>
          </a:r>
          <a:endParaRPr lang="en-US" sz="1400" dirty="0"/>
        </a:p>
      </dgm:t>
    </dgm:pt>
    <dgm:pt modelId="{D04185E9-834B-44CB-B0C2-3AF82FF2E0E8}" type="parTrans" cxnId="{CCC10AA6-97A0-4A12-889F-B0CA4D90C13F}">
      <dgm:prSet/>
      <dgm:spPr/>
      <dgm:t>
        <a:bodyPr/>
        <a:lstStyle/>
        <a:p>
          <a:endParaRPr lang="en-US"/>
        </a:p>
      </dgm:t>
    </dgm:pt>
    <dgm:pt modelId="{3D1600CC-02F8-4CBA-98B0-A38635653551}" type="sibTrans" cxnId="{CCC10AA6-97A0-4A12-889F-B0CA4D90C13F}">
      <dgm:prSet/>
      <dgm:spPr/>
      <dgm:t>
        <a:bodyPr/>
        <a:lstStyle/>
        <a:p>
          <a:endParaRPr lang="en-US"/>
        </a:p>
      </dgm:t>
    </dgm:pt>
    <dgm:pt modelId="{A890589A-E617-4FC6-A780-F5BE5D2880CA}" type="pres">
      <dgm:prSet presAssocID="{776EACC2-F293-4743-9DAF-5C79A953D2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39D031-F9C4-4FF4-84C2-D04E4CC0EAAD}" type="pres">
      <dgm:prSet presAssocID="{7354C6F9-844C-4141-988E-E0F23D935339}" presName="node" presStyleLbl="node1" presStyleIdx="0" presStyleCnt="6" custScaleX="131054" custScaleY="141749" custRadScaleRad="98059" custRadScaleInc="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A2C33-93F7-4E7B-9F23-9DFA274CBEB6}" type="pres">
      <dgm:prSet presAssocID="{7354C6F9-844C-4141-988E-E0F23D935339}" presName="spNode" presStyleCnt="0"/>
      <dgm:spPr/>
    </dgm:pt>
    <dgm:pt modelId="{6E5151A0-E214-4FA1-B00F-D459754C5B3B}" type="pres">
      <dgm:prSet presAssocID="{3D1600CC-02F8-4CBA-98B0-A38635653551}" presName="sibTrans" presStyleLbl="sibTrans1D1" presStyleIdx="0" presStyleCnt="6"/>
      <dgm:spPr/>
      <dgm:t>
        <a:bodyPr/>
        <a:lstStyle/>
        <a:p>
          <a:endParaRPr lang="en-US"/>
        </a:p>
      </dgm:t>
    </dgm:pt>
    <dgm:pt modelId="{BDB10ACF-2A09-49EB-AE26-77A4333BEB1F}" type="pres">
      <dgm:prSet presAssocID="{82F4BC78-81F3-4B77-90C2-6AFD3096F706}" presName="node" presStyleLbl="node1" presStyleIdx="1" presStyleCnt="6" custScaleX="125489" custScaleY="142279" custRadScaleRad="102346" custRadScaleInc="106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9547D-96AC-4A07-9BAF-7E71A7B33934}" type="pres">
      <dgm:prSet presAssocID="{82F4BC78-81F3-4B77-90C2-6AFD3096F706}" presName="spNode" presStyleCnt="0"/>
      <dgm:spPr/>
    </dgm:pt>
    <dgm:pt modelId="{9AA882B3-7C2E-43D3-BEA4-3F852249BA41}" type="pres">
      <dgm:prSet presAssocID="{3407CAA0-C7ED-4CBB-908F-EE7A2C65922E}" presName="sibTrans" presStyleLbl="sibTrans1D1" presStyleIdx="1" presStyleCnt="6"/>
      <dgm:spPr/>
      <dgm:t>
        <a:bodyPr/>
        <a:lstStyle/>
        <a:p>
          <a:endParaRPr lang="en-US"/>
        </a:p>
      </dgm:t>
    </dgm:pt>
    <dgm:pt modelId="{319A280F-CC8C-4ECF-B474-409A3ED8F61E}" type="pres">
      <dgm:prSet presAssocID="{FF7C1164-51E6-413E-9B8F-63B254904E88}" presName="node" presStyleLbl="node1" presStyleIdx="2" presStyleCnt="6" custScaleX="125673" custScaleY="144433" custRadScaleRad="103605" custRadScaleInc="-32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A51F8-D858-4BC4-A4F5-4A6CB2BF063D}" type="pres">
      <dgm:prSet presAssocID="{FF7C1164-51E6-413E-9B8F-63B254904E88}" presName="spNode" presStyleCnt="0"/>
      <dgm:spPr/>
    </dgm:pt>
    <dgm:pt modelId="{2B08DD18-94B1-471C-A1F6-F4FDF61027D8}" type="pres">
      <dgm:prSet presAssocID="{BD95BE73-633E-4C77-818E-AE4C5DF3FF1C}" presName="sibTrans" presStyleLbl="sibTrans1D1" presStyleIdx="2" presStyleCnt="6"/>
      <dgm:spPr/>
      <dgm:t>
        <a:bodyPr/>
        <a:lstStyle/>
        <a:p>
          <a:endParaRPr lang="en-US"/>
        </a:p>
      </dgm:t>
    </dgm:pt>
    <dgm:pt modelId="{C9566565-EA36-44B2-83E2-FFA21347DB00}" type="pres">
      <dgm:prSet presAssocID="{4AD3C2E3-3F05-4FDE-9A89-86F850BB337A}" presName="node" presStyleLbl="node1" presStyleIdx="3" presStyleCnt="6" custScaleX="124434" custScaleY="145737" custRadScaleRad="100547" custRadScaleInc="-19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BBF1A-CE44-4A36-B88C-B46658EB01C0}" type="pres">
      <dgm:prSet presAssocID="{4AD3C2E3-3F05-4FDE-9A89-86F850BB337A}" presName="spNode" presStyleCnt="0"/>
      <dgm:spPr/>
    </dgm:pt>
    <dgm:pt modelId="{67AF4712-B9A3-4614-BCA3-8A3BCC2BB10F}" type="pres">
      <dgm:prSet presAssocID="{9D70B866-2BBF-4E73-9CFF-8652369717C1}" presName="sibTrans" presStyleLbl="sibTrans1D1" presStyleIdx="3" presStyleCnt="6"/>
      <dgm:spPr/>
      <dgm:t>
        <a:bodyPr/>
        <a:lstStyle/>
        <a:p>
          <a:endParaRPr lang="en-US"/>
        </a:p>
      </dgm:t>
    </dgm:pt>
    <dgm:pt modelId="{8278F3EA-D8B6-4473-9EDF-A3C4CA224CBC}" type="pres">
      <dgm:prSet presAssocID="{6D54DDFB-4E8A-494F-A319-1156DA8C0177}" presName="node" presStyleLbl="node1" presStyleIdx="4" presStyleCnt="6" custScaleX="118387" custScaleY="148469" custRadScaleRad="101050" custRadScaleInc="18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89E54-F45F-44A6-91FA-6108C0B58C7D}" type="pres">
      <dgm:prSet presAssocID="{6D54DDFB-4E8A-494F-A319-1156DA8C0177}" presName="spNode" presStyleCnt="0"/>
      <dgm:spPr/>
    </dgm:pt>
    <dgm:pt modelId="{2C1B1D64-D801-4609-B333-5C5F8FDFC2DA}" type="pres">
      <dgm:prSet presAssocID="{0967A0D0-208A-4AB8-B35A-1CA4F9EBBD3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7808DA21-15BB-44FE-97AB-FEDEBCAB2701}" type="pres">
      <dgm:prSet presAssocID="{349A0138-0F66-4AE4-B169-A6217BEB64D1}" presName="node" presStyleLbl="node1" presStyleIdx="5" presStyleCnt="6" custScaleX="135479" custScaleY="147823" custRadScaleRad="101673" custRadScaleInc="-133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4DC82-CFA6-4418-B409-1118E882EAEE}" type="pres">
      <dgm:prSet presAssocID="{349A0138-0F66-4AE4-B169-A6217BEB64D1}" presName="spNode" presStyleCnt="0"/>
      <dgm:spPr/>
    </dgm:pt>
    <dgm:pt modelId="{957399FB-777E-4E6D-969C-E1B899766967}" type="pres">
      <dgm:prSet presAssocID="{3964F4C1-24D4-470B-9317-00A9331D12F0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454923A0-49DB-4D8A-B182-A4EBDB58D0A4}" type="presOf" srcId="{3407CAA0-C7ED-4CBB-908F-EE7A2C65922E}" destId="{9AA882B3-7C2E-43D3-BEA4-3F852249BA41}" srcOrd="0" destOrd="0" presId="urn:microsoft.com/office/officeart/2005/8/layout/cycle5"/>
    <dgm:cxn modelId="{C73E2685-BB62-41B6-8B09-B808BC0C1C3B}" srcId="{776EACC2-F293-4743-9DAF-5C79A953D23A}" destId="{FF7C1164-51E6-413E-9B8F-63B254904E88}" srcOrd="2" destOrd="0" parTransId="{2CF7633C-CF69-4EDD-8653-092368DF3E4A}" sibTransId="{BD95BE73-633E-4C77-818E-AE4C5DF3FF1C}"/>
    <dgm:cxn modelId="{DF91AFB8-5EBB-4F38-8079-0B8C71A6DA2C}" srcId="{776EACC2-F293-4743-9DAF-5C79A953D23A}" destId="{82F4BC78-81F3-4B77-90C2-6AFD3096F706}" srcOrd="1" destOrd="0" parTransId="{DEE2B92B-B360-4B10-9F76-F175D82BBD6A}" sibTransId="{3407CAA0-C7ED-4CBB-908F-EE7A2C65922E}"/>
    <dgm:cxn modelId="{DEA25C1F-EF46-48AC-93BF-53682DB4F0F8}" type="presOf" srcId="{BD95BE73-633E-4C77-818E-AE4C5DF3FF1C}" destId="{2B08DD18-94B1-471C-A1F6-F4FDF61027D8}" srcOrd="0" destOrd="0" presId="urn:microsoft.com/office/officeart/2005/8/layout/cycle5"/>
    <dgm:cxn modelId="{9EC988E2-3E6C-4E8F-8F53-F4B6D5B348C6}" type="presOf" srcId="{776EACC2-F293-4743-9DAF-5C79A953D23A}" destId="{A890589A-E617-4FC6-A780-F5BE5D2880CA}" srcOrd="0" destOrd="0" presId="urn:microsoft.com/office/officeart/2005/8/layout/cycle5"/>
    <dgm:cxn modelId="{800D4456-B7A5-4184-B5F7-E8FAA288A947}" type="presOf" srcId="{82F4BC78-81F3-4B77-90C2-6AFD3096F706}" destId="{BDB10ACF-2A09-49EB-AE26-77A4333BEB1F}" srcOrd="0" destOrd="0" presId="urn:microsoft.com/office/officeart/2005/8/layout/cycle5"/>
    <dgm:cxn modelId="{CCC10AA6-97A0-4A12-889F-B0CA4D90C13F}" srcId="{776EACC2-F293-4743-9DAF-5C79A953D23A}" destId="{7354C6F9-844C-4141-988E-E0F23D935339}" srcOrd="0" destOrd="0" parTransId="{D04185E9-834B-44CB-B0C2-3AF82FF2E0E8}" sibTransId="{3D1600CC-02F8-4CBA-98B0-A38635653551}"/>
    <dgm:cxn modelId="{193B10E4-FA44-4E3C-8AB4-4D0D301D6ECA}" type="presOf" srcId="{3964F4C1-24D4-470B-9317-00A9331D12F0}" destId="{957399FB-777E-4E6D-969C-E1B899766967}" srcOrd="0" destOrd="0" presId="urn:microsoft.com/office/officeart/2005/8/layout/cycle5"/>
    <dgm:cxn modelId="{1D279E99-B7EB-47AC-802F-18E711719166}" type="presOf" srcId="{3D1600CC-02F8-4CBA-98B0-A38635653551}" destId="{6E5151A0-E214-4FA1-B00F-D459754C5B3B}" srcOrd="0" destOrd="0" presId="urn:microsoft.com/office/officeart/2005/8/layout/cycle5"/>
    <dgm:cxn modelId="{67C055F9-D405-4FAD-B06E-25F0E9946FC2}" type="presOf" srcId="{6D54DDFB-4E8A-494F-A319-1156DA8C0177}" destId="{8278F3EA-D8B6-4473-9EDF-A3C4CA224CBC}" srcOrd="0" destOrd="0" presId="urn:microsoft.com/office/officeart/2005/8/layout/cycle5"/>
    <dgm:cxn modelId="{172B4C66-778A-42A2-91BD-FE2E6AF4C72E}" type="presOf" srcId="{FF7C1164-51E6-413E-9B8F-63B254904E88}" destId="{319A280F-CC8C-4ECF-B474-409A3ED8F61E}" srcOrd="0" destOrd="0" presId="urn:microsoft.com/office/officeart/2005/8/layout/cycle5"/>
    <dgm:cxn modelId="{4FB7CDCD-47B3-46A4-BEB9-B8CB8B431A3A}" type="presOf" srcId="{0967A0D0-208A-4AB8-B35A-1CA4F9EBBD35}" destId="{2C1B1D64-D801-4609-B333-5C5F8FDFC2DA}" srcOrd="0" destOrd="0" presId="urn:microsoft.com/office/officeart/2005/8/layout/cycle5"/>
    <dgm:cxn modelId="{35ADB1C7-9BF7-43BC-919C-7BF3B07BEF46}" srcId="{776EACC2-F293-4743-9DAF-5C79A953D23A}" destId="{349A0138-0F66-4AE4-B169-A6217BEB64D1}" srcOrd="5" destOrd="0" parTransId="{43C5A728-5199-42E3-901F-21830BE1735E}" sibTransId="{3964F4C1-24D4-470B-9317-00A9331D12F0}"/>
    <dgm:cxn modelId="{0255FDA6-4E38-4375-9B43-1A563A6E82B3}" srcId="{776EACC2-F293-4743-9DAF-5C79A953D23A}" destId="{4AD3C2E3-3F05-4FDE-9A89-86F850BB337A}" srcOrd="3" destOrd="0" parTransId="{DAB2CE64-8555-4D51-A513-4108003D195E}" sibTransId="{9D70B866-2BBF-4E73-9CFF-8652369717C1}"/>
    <dgm:cxn modelId="{D04A52B9-8C03-466E-8CFE-603E6037BEE2}" type="presOf" srcId="{7354C6F9-844C-4141-988E-E0F23D935339}" destId="{AA39D031-F9C4-4FF4-84C2-D04E4CC0EAAD}" srcOrd="0" destOrd="0" presId="urn:microsoft.com/office/officeart/2005/8/layout/cycle5"/>
    <dgm:cxn modelId="{B764D9EE-4BC1-46C6-9DD4-218318327802}" type="presOf" srcId="{349A0138-0F66-4AE4-B169-A6217BEB64D1}" destId="{7808DA21-15BB-44FE-97AB-FEDEBCAB2701}" srcOrd="0" destOrd="0" presId="urn:microsoft.com/office/officeart/2005/8/layout/cycle5"/>
    <dgm:cxn modelId="{FDE300C9-4314-4EB7-980B-16257544E39A}" type="presOf" srcId="{4AD3C2E3-3F05-4FDE-9A89-86F850BB337A}" destId="{C9566565-EA36-44B2-83E2-FFA21347DB00}" srcOrd="0" destOrd="0" presId="urn:microsoft.com/office/officeart/2005/8/layout/cycle5"/>
    <dgm:cxn modelId="{2B610EEB-6A94-45A8-8CAB-159CAD073217}" type="presOf" srcId="{9D70B866-2BBF-4E73-9CFF-8652369717C1}" destId="{67AF4712-B9A3-4614-BCA3-8A3BCC2BB10F}" srcOrd="0" destOrd="0" presId="urn:microsoft.com/office/officeart/2005/8/layout/cycle5"/>
    <dgm:cxn modelId="{F5627E89-D5B8-4F7D-AB42-212040DB6CB3}" srcId="{776EACC2-F293-4743-9DAF-5C79A953D23A}" destId="{6D54DDFB-4E8A-494F-A319-1156DA8C0177}" srcOrd="4" destOrd="0" parTransId="{CF082C26-5058-4B3A-8292-9067DA5ECAB5}" sibTransId="{0967A0D0-208A-4AB8-B35A-1CA4F9EBBD35}"/>
    <dgm:cxn modelId="{ECBBAF2C-147A-4413-A3A7-78A279AE23E3}" type="presParOf" srcId="{A890589A-E617-4FC6-A780-F5BE5D2880CA}" destId="{AA39D031-F9C4-4FF4-84C2-D04E4CC0EAAD}" srcOrd="0" destOrd="0" presId="urn:microsoft.com/office/officeart/2005/8/layout/cycle5"/>
    <dgm:cxn modelId="{27617C49-69C4-4163-AC87-20102D55E432}" type="presParOf" srcId="{A890589A-E617-4FC6-A780-F5BE5D2880CA}" destId="{463A2C33-93F7-4E7B-9F23-9DFA274CBEB6}" srcOrd="1" destOrd="0" presId="urn:microsoft.com/office/officeart/2005/8/layout/cycle5"/>
    <dgm:cxn modelId="{571C119C-C007-4F96-82F9-B242D43DD41F}" type="presParOf" srcId="{A890589A-E617-4FC6-A780-F5BE5D2880CA}" destId="{6E5151A0-E214-4FA1-B00F-D459754C5B3B}" srcOrd="2" destOrd="0" presId="urn:microsoft.com/office/officeart/2005/8/layout/cycle5"/>
    <dgm:cxn modelId="{DB6B7FF8-BAD6-4321-8B1E-94B70771DBB3}" type="presParOf" srcId="{A890589A-E617-4FC6-A780-F5BE5D2880CA}" destId="{BDB10ACF-2A09-49EB-AE26-77A4333BEB1F}" srcOrd="3" destOrd="0" presId="urn:microsoft.com/office/officeart/2005/8/layout/cycle5"/>
    <dgm:cxn modelId="{51C01C81-4CA9-496F-88B7-8A53D6B59188}" type="presParOf" srcId="{A890589A-E617-4FC6-A780-F5BE5D2880CA}" destId="{F949547D-96AC-4A07-9BAF-7E71A7B33934}" srcOrd="4" destOrd="0" presId="urn:microsoft.com/office/officeart/2005/8/layout/cycle5"/>
    <dgm:cxn modelId="{A633B23A-03DF-4043-B704-A364696E90FF}" type="presParOf" srcId="{A890589A-E617-4FC6-A780-F5BE5D2880CA}" destId="{9AA882B3-7C2E-43D3-BEA4-3F852249BA41}" srcOrd="5" destOrd="0" presId="urn:microsoft.com/office/officeart/2005/8/layout/cycle5"/>
    <dgm:cxn modelId="{12A81FFA-7711-41A8-8065-E84B900C8353}" type="presParOf" srcId="{A890589A-E617-4FC6-A780-F5BE5D2880CA}" destId="{319A280F-CC8C-4ECF-B474-409A3ED8F61E}" srcOrd="6" destOrd="0" presId="urn:microsoft.com/office/officeart/2005/8/layout/cycle5"/>
    <dgm:cxn modelId="{82DB50EA-9347-433C-9EE9-59762CABC423}" type="presParOf" srcId="{A890589A-E617-4FC6-A780-F5BE5D2880CA}" destId="{0B4A51F8-D858-4BC4-A4F5-4A6CB2BF063D}" srcOrd="7" destOrd="0" presId="urn:microsoft.com/office/officeart/2005/8/layout/cycle5"/>
    <dgm:cxn modelId="{7CCC2487-92F1-484B-A022-1C9FEF6411F9}" type="presParOf" srcId="{A890589A-E617-4FC6-A780-F5BE5D2880CA}" destId="{2B08DD18-94B1-471C-A1F6-F4FDF61027D8}" srcOrd="8" destOrd="0" presId="urn:microsoft.com/office/officeart/2005/8/layout/cycle5"/>
    <dgm:cxn modelId="{982729D9-EB2D-4CB2-85DF-CD03FAAC6C9E}" type="presParOf" srcId="{A890589A-E617-4FC6-A780-F5BE5D2880CA}" destId="{C9566565-EA36-44B2-83E2-FFA21347DB00}" srcOrd="9" destOrd="0" presId="urn:microsoft.com/office/officeart/2005/8/layout/cycle5"/>
    <dgm:cxn modelId="{9AF05AA3-5884-4A95-B994-1B74B86BC6A2}" type="presParOf" srcId="{A890589A-E617-4FC6-A780-F5BE5D2880CA}" destId="{5D1BBF1A-CE44-4A36-B88C-B46658EB01C0}" srcOrd="10" destOrd="0" presId="urn:microsoft.com/office/officeart/2005/8/layout/cycle5"/>
    <dgm:cxn modelId="{5E3C2830-D320-4E04-AB80-C67325A1761B}" type="presParOf" srcId="{A890589A-E617-4FC6-A780-F5BE5D2880CA}" destId="{67AF4712-B9A3-4614-BCA3-8A3BCC2BB10F}" srcOrd="11" destOrd="0" presId="urn:microsoft.com/office/officeart/2005/8/layout/cycle5"/>
    <dgm:cxn modelId="{D6CE271F-B726-4995-8CCC-2489043AEE46}" type="presParOf" srcId="{A890589A-E617-4FC6-A780-F5BE5D2880CA}" destId="{8278F3EA-D8B6-4473-9EDF-A3C4CA224CBC}" srcOrd="12" destOrd="0" presId="urn:microsoft.com/office/officeart/2005/8/layout/cycle5"/>
    <dgm:cxn modelId="{D1B2B205-BF8E-488F-B1C5-D27A42A07767}" type="presParOf" srcId="{A890589A-E617-4FC6-A780-F5BE5D2880CA}" destId="{82389E54-F45F-44A6-91FA-6108C0B58C7D}" srcOrd="13" destOrd="0" presId="urn:microsoft.com/office/officeart/2005/8/layout/cycle5"/>
    <dgm:cxn modelId="{B79EFBC9-9CE8-49B3-A92F-7AE56BBD8C15}" type="presParOf" srcId="{A890589A-E617-4FC6-A780-F5BE5D2880CA}" destId="{2C1B1D64-D801-4609-B333-5C5F8FDFC2DA}" srcOrd="14" destOrd="0" presId="urn:microsoft.com/office/officeart/2005/8/layout/cycle5"/>
    <dgm:cxn modelId="{934208C2-1422-4F9F-9196-29184AE34061}" type="presParOf" srcId="{A890589A-E617-4FC6-A780-F5BE5D2880CA}" destId="{7808DA21-15BB-44FE-97AB-FEDEBCAB2701}" srcOrd="15" destOrd="0" presId="urn:microsoft.com/office/officeart/2005/8/layout/cycle5"/>
    <dgm:cxn modelId="{86AE034E-98E1-4B1E-9226-D01315BC494E}" type="presParOf" srcId="{A890589A-E617-4FC6-A780-F5BE5D2880CA}" destId="{8684DC82-CFA6-4418-B409-1118E882EAEE}" srcOrd="16" destOrd="0" presId="urn:microsoft.com/office/officeart/2005/8/layout/cycle5"/>
    <dgm:cxn modelId="{E2B87598-3540-4FA8-BE9A-011A270D56E3}" type="presParOf" srcId="{A890589A-E617-4FC6-A780-F5BE5D2880CA}" destId="{957399FB-777E-4E6D-969C-E1B89976696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7FEAB-1632-44E3-B47D-458956EFB035}" type="datetimeFigureOut">
              <a:rPr lang="en-US" smtClean="0"/>
              <a:t>2/14/2018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18BD2-155E-44B6-9813-BC3A1A40F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3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94C18D-0376-4E69-BEE4-583590C6D703}" type="datetimeFigureOut">
              <a:rPr lang="en-US" smtClean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387D391-4260-40F3-9B94-841A9EA3B5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765" y="5181600"/>
            <a:ext cx="8305800" cy="838200"/>
          </a:xfrm>
          <a:noFill/>
          <a:ln w="25400" cap="rnd">
            <a:noFill/>
            <a:round/>
          </a:ln>
          <a:effectLst/>
        </p:spPr>
        <p:txBody>
          <a:bodyPr anchor="ctr" anchorCtr="0">
            <a:noAutofit/>
          </a:bodyPr>
          <a:lstStyle/>
          <a:p>
            <a:pPr algn="r"/>
            <a:r>
              <a:rPr lang="en-US" sz="3200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Karol M. Wasylyshyn, </a:t>
            </a:r>
            <a:r>
              <a:rPr lang="en-US" sz="2400" cap="none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Psy.D</a:t>
            </a:r>
            <a: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(WA-SA-LISH</a:t>
            </a:r>
            <a: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-IN)</a:t>
            </a:r>
            <a: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    </a:t>
            </a:r>
            <a:br>
              <a:rPr lang="en-US" sz="240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b="0" cap="none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February 23, 2018</a:t>
            </a:r>
            <a:r>
              <a:rPr lang="en-US" sz="2400" cap="none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cap="none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400" b="0" cap="none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Atlantic Beach, FL</a:t>
            </a:r>
            <a:r>
              <a:rPr lang="en-US" sz="3000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000" cap="none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000" cap="none" dirty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145" y="2519571"/>
            <a:ext cx="8321040" cy="2123658"/>
          </a:xfrm>
          <a:ln w="38100" cmpd="dbl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182880" tIns="0" rIns="182880" bIns="0" anchor="ctr" anchorCtr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 Years’ Journey into Executive Development at a Fortune Company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" y="304800"/>
            <a:ext cx="8381999" cy="1676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SPIM 2018</a:t>
            </a:r>
          </a:p>
          <a:p>
            <a:pPr algn="ctr"/>
            <a:r>
              <a:rPr lang="en-US" sz="3600" b="1" i="1" dirty="0" smtClean="0">
                <a:latin typeface="Cambria" panose="02040503050406030204" pitchFamily="18" charset="0"/>
              </a:rPr>
              <a:t>Navigating Leadership and Organizational Transitions </a:t>
            </a:r>
            <a:endParaRPr lang="en-US" sz="3600" b="1" i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845057530"/>
              </p:ext>
            </p:extLst>
          </p:nvPr>
        </p:nvGraphicFramePr>
        <p:xfrm>
          <a:off x="-114300" y="1751350"/>
          <a:ext cx="9067800" cy="4164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524000" y="260796"/>
            <a:ext cx="6324600" cy="103460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2000 / 3000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 II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5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1905000"/>
            <a:ext cx="8991600" cy="2954655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EMPHASIS ON</a:t>
            </a:r>
            <a: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endParaRPr lang="en-US" sz="5400" b="1" i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609600"/>
            <a:ext cx="5170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MIDDLE, </a:t>
            </a:r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CONT.</a:t>
            </a:r>
            <a:endParaRPr lang="en-US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83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7650" y="316923"/>
            <a:ext cx="8610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:</a:t>
            </a: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COMPETENCIES </a:t>
            </a:r>
            <a:endParaRPr lang="en-US" sz="32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52600" y="1147966"/>
            <a:ext cx="6172200" cy="5105400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en-US" sz="2400" b="1" dirty="0"/>
              <a:t>I.  </a:t>
            </a:r>
            <a:r>
              <a:rPr lang="en-US" sz="2400" b="1" u="sng" dirty="0"/>
              <a:t>OUTSIDE-IN-PERSPECTIVE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Market-Aware </a:t>
            </a:r>
            <a:r>
              <a:rPr lang="en-US" sz="2400" b="1" dirty="0"/>
              <a:t>&amp; Customer-Driven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Strategic Focus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Global </a:t>
            </a:r>
            <a:r>
              <a:rPr lang="en-US" sz="2400" b="1" dirty="0" smtClean="0"/>
              <a:t>Perspective</a:t>
            </a:r>
          </a:p>
          <a:p>
            <a:pPr marL="68580" indent="0">
              <a:spcBef>
                <a:spcPts val="0"/>
              </a:spcBef>
              <a:buNone/>
            </a:pPr>
            <a:endParaRPr lang="en-US" sz="1200" b="1" dirty="0"/>
          </a:p>
          <a:p>
            <a:pPr marL="68580" indent="0">
              <a:spcBef>
                <a:spcPts val="0"/>
              </a:spcBef>
              <a:buNone/>
            </a:pPr>
            <a:r>
              <a:rPr lang="en-US" sz="2400" b="1" dirty="0" smtClean="0"/>
              <a:t>II</a:t>
            </a:r>
            <a:r>
              <a:rPr lang="en-US" sz="2400" b="1" dirty="0"/>
              <a:t>.  </a:t>
            </a:r>
            <a:r>
              <a:rPr lang="en-US" sz="2400" b="1" u="sng" dirty="0"/>
              <a:t>SPEED TO MARKET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Bias </a:t>
            </a:r>
            <a:r>
              <a:rPr lang="en-US" sz="2400" b="1" dirty="0"/>
              <a:t>for Action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Adaptive to </a:t>
            </a:r>
            <a:r>
              <a:rPr lang="en-US" sz="2400" b="1" dirty="0" smtClean="0"/>
              <a:t>Change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Creative Problem-solving</a:t>
            </a:r>
          </a:p>
          <a:p>
            <a:pPr marL="6858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68580" indent="0">
              <a:spcBef>
                <a:spcPts val="0"/>
              </a:spcBef>
              <a:buNone/>
            </a:pPr>
            <a:r>
              <a:rPr lang="en-US" sz="2400" b="1" dirty="0" smtClean="0"/>
              <a:t>III.  </a:t>
            </a:r>
            <a:r>
              <a:rPr lang="en-US" sz="2400" b="1" u="sng" dirty="0" smtClean="0"/>
              <a:t>PURSUIT OF PROFITABLE GROWTH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Business Acumen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Persuasion and Influence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Safety Performance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People and Performance Management</a:t>
            </a:r>
          </a:p>
        </p:txBody>
      </p:sp>
    </p:spTree>
    <p:extLst>
      <p:ext uri="{BB962C8B-B14F-4D97-AF65-F5344CB8AC3E}">
        <p14:creationId xmlns:p14="http://schemas.microsoft.com/office/powerpoint/2010/main" val="176771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949" y="457200"/>
            <a:ext cx="8991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How:  </a:t>
            </a:r>
            <a:r>
              <a:rPr lang="en-US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</a:t>
            </a:r>
            <a:r>
              <a:rPr lang="en-US" sz="32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BEHAVIORS </a:t>
            </a:r>
            <a:endParaRPr lang="en-US" sz="32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0" y="1600200"/>
            <a:ext cx="6362701" cy="430596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Courageous Leadership</a:t>
            </a:r>
          </a:p>
          <a:p>
            <a:r>
              <a:rPr lang="en-US" sz="3600" b="1" dirty="0" smtClean="0"/>
              <a:t>Emotional Fortitude (EQ)</a:t>
            </a:r>
          </a:p>
          <a:p>
            <a:r>
              <a:rPr lang="en-US" sz="3600" b="1" dirty="0" smtClean="0"/>
              <a:t>Enterprise-Thinking</a:t>
            </a:r>
          </a:p>
          <a:p>
            <a:r>
              <a:rPr lang="en-US" sz="3600" b="1" dirty="0" smtClean="0"/>
              <a:t>Pragmatic Optimism</a:t>
            </a:r>
          </a:p>
          <a:p>
            <a:r>
              <a:rPr lang="en-US" sz="3600" b="1" dirty="0" smtClean="0"/>
              <a:t>Steel Trap Accountability</a:t>
            </a:r>
          </a:p>
          <a:p>
            <a:r>
              <a:rPr lang="en-US" sz="3600" b="1" dirty="0" smtClean="0"/>
              <a:t>Truth-Telling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4201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GUIDING PRINCIPLES</a:t>
            </a:r>
            <a:endParaRPr lang="en-US" sz="24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057400"/>
            <a:ext cx="8039101" cy="3581400"/>
          </a:xfrm>
        </p:spPr>
        <p:txBody>
          <a:bodyPr>
            <a:noAutofit/>
          </a:bodyPr>
          <a:lstStyle/>
          <a:p>
            <a:pPr>
              <a:spcAft>
                <a:spcPts val="700"/>
              </a:spcAft>
            </a:pPr>
            <a:r>
              <a:rPr lang="en-US" sz="3600" b="1" dirty="0"/>
              <a:t>Trust grounded in </a:t>
            </a:r>
            <a:r>
              <a:rPr lang="en-US" sz="3600" b="1" dirty="0" smtClean="0"/>
              <a:t>data confidentiality</a:t>
            </a:r>
            <a:endParaRPr lang="en-US" sz="3600" b="1" dirty="0"/>
          </a:p>
          <a:p>
            <a:pPr>
              <a:spcAft>
                <a:spcPts val="700"/>
              </a:spcAft>
            </a:pPr>
            <a:r>
              <a:rPr lang="en-US" sz="3600" b="1" dirty="0"/>
              <a:t>The value of psychological insight</a:t>
            </a:r>
          </a:p>
          <a:p>
            <a:pPr>
              <a:spcAft>
                <a:spcPts val="700"/>
              </a:spcAft>
            </a:pPr>
            <a:r>
              <a:rPr lang="en-US" sz="3600" b="1" dirty="0"/>
              <a:t>The conveyance of executive wisdom</a:t>
            </a:r>
          </a:p>
          <a:p>
            <a:pPr>
              <a:spcAft>
                <a:spcPts val="700"/>
              </a:spcAft>
            </a:pPr>
            <a:r>
              <a:rPr lang="en-US" sz="3600" b="1" dirty="0" smtClean="0"/>
              <a:t>HOLISTIC development model</a:t>
            </a:r>
          </a:p>
          <a:p>
            <a:pPr>
              <a:spcAft>
                <a:spcPts val="700"/>
              </a:spcAft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299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SPOUSAL MODEL</a:t>
            </a:r>
            <a:endParaRPr lang="en-US" sz="24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1813548"/>
            <a:ext cx="7543800" cy="4267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Optional </a:t>
            </a:r>
            <a:r>
              <a:rPr lang="en-US" sz="4000" b="1" dirty="0"/>
              <a:t>participation</a:t>
            </a:r>
          </a:p>
          <a:p>
            <a:r>
              <a:rPr lang="en-US" sz="4000" b="1" dirty="0" smtClean="0"/>
              <a:t>Confidential exploration/problem-solving </a:t>
            </a:r>
            <a:r>
              <a:rPr lang="en-US" sz="4000" b="1" dirty="0"/>
              <a:t>“executive couple” issues</a:t>
            </a:r>
          </a:p>
          <a:p>
            <a:r>
              <a:rPr lang="en-US" sz="4000" b="1" dirty="0" smtClean="0"/>
              <a:t>Process – data-gathering, feedback, action-planning</a:t>
            </a:r>
            <a:endParaRPr lang="en-US" sz="4000" b="1" dirty="0"/>
          </a:p>
          <a:p>
            <a:pPr marL="68580" indent="0">
              <a:buNone/>
            </a:pPr>
            <a:endParaRPr lang="en-US" sz="4000" b="1" dirty="0" smtClean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3095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8046" y="589207"/>
            <a:ext cx="8991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FREQUENT STRENGTHS</a:t>
            </a:r>
            <a:endParaRPr lang="en-US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8800" y="2111957"/>
            <a:ext cx="6362701" cy="430596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Bias for Action</a:t>
            </a:r>
          </a:p>
          <a:p>
            <a:r>
              <a:rPr lang="en-US" sz="4800" b="1" dirty="0" smtClean="0"/>
              <a:t>Creative Thinking</a:t>
            </a:r>
          </a:p>
          <a:p>
            <a:r>
              <a:rPr lang="en-US" sz="4800" b="1" dirty="0" smtClean="0"/>
              <a:t>Business Acumen</a:t>
            </a:r>
          </a:p>
        </p:txBody>
      </p:sp>
    </p:spTree>
    <p:extLst>
      <p:ext uri="{BB962C8B-B14F-4D97-AF65-F5344CB8AC3E}">
        <p14:creationId xmlns:p14="http://schemas.microsoft.com/office/powerpoint/2010/main" val="28811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2657" y="682198"/>
            <a:ext cx="8991600" cy="615553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FREQUENT DEVELOPMENT AREAS</a:t>
            </a:r>
            <a:endParaRPr lang="en-US" sz="34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1981200"/>
            <a:ext cx="6362701" cy="35064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Emotional Fortitude</a:t>
            </a:r>
          </a:p>
          <a:p>
            <a:r>
              <a:rPr lang="en-US" sz="4000" b="1" dirty="0" smtClean="0"/>
              <a:t>Persuasion and Influence</a:t>
            </a:r>
          </a:p>
          <a:p>
            <a:r>
              <a:rPr lang="en-US" sz="4000" b="1" dirty="0" smtClean="0"/>
              <a:t>Developing People</a:t>
            </a:r>
          </a:p>
          <a:p>
            <a:r>
              <a:rPr lang="en-US" sz="4000" b="1" dirty="0" smtClean="0"/>
              <a:t>Courageous Leadership</a:t>
            </a:r>
          </a:p>
        </p:txBody>
      </p:sp>
    </p:spTree>
    <p:extLst>
      <p:ext uri="{BB962C8B-B14F-4D97-AF65-F5344CB8AC3E}">
        <p14:creationId xmlns:p14="http://schemas.microsoft.com/office/powerpoint/2010/main" val="4835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2" y="282089"/>
            <a:ext cx="8610600" cy="707886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PRACTICE </a:t>
            </a: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CONSIDERATIONS:</a:t>
            </a:r>
            <a:endParaRPr lang="en-US" sz="24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143000"/>
            <a:ext cx="7543800" cy="51054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Commitment to one program/one external partner (20 years)</a:t>
            </a:r>
          </a:p>
          <a:p>
            <a:r>
              <a:rPr lang="en-US" sz="3200" b="1" dirty="0" smtClean="0"/>
              <a:t>Steady set of leader competencies and behaviors</a:t>
            </a:r>
          </a:p>
          <a:p>
            <a:r>
              <a:rPr lang="en-US" sz="3200" b="1" dirty="0" smtClean="0"/>
              <a:t>Positioning L 2000 as a “pilot”</a:t>
            </a:r>
          </a:p>
          <a:p>
            <a:r>
              <a:rPr lang="en-US" sz="3200" b="1" dirty="0" smtClean="0"/>
              <a:t>Intensity of CEO/CHRO/Consultant partnership - fierce truth-telling </a:t>
            </a:r>
          </a:p>
          <a:p>
            <a:r>
              <a:rPr lang="en-US" sz="3200" b="1" dirty="0" smtClean="0"/>
              <a:t>Meaningful follow-up </a:t>
            </a:r>
          </a:p>
          <a:p>
            <a:r>
              <a:rPr lang="en-US" sz="3200" b="1" dirty="0" smtClean="0"/>
              <a:t>Ongoing relationships</a:t>
            </a:r>
            <a:endParaRPr lang="en-US" sz="3200" b="1" dirty="0"/>
          </a:p>
          <a:p>
            <a:pPr marL="68580" indent="0">
              <a:buNone/>
            </a:pPr>
            <a:endParaRPr lang="en-US" sz="32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9137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" y="1195864"/>
            <a:ext cx="8610600" cy="646331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 BUSINESS EFFECTS</a:t>
            </a:r>
            <a:endParaRPr lang="en-US" sz="20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056150"/>
            <a:ext cx="7848600" cy="41910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600" b="1" dirty="0" smtClean="0"/>
              <a:t>From </a:t>
            </a:r>
            <a:r>
              <a:rPr lang="en-US" sz="2600" b="1" dirty="0"/>
              <a:t>the </a:t>
            </a:r>
            <a:r>
              <a:rPr lang="en-US" sz="2600" b="1" dirty="0" smtClean="0"/>
              <a:t>CEO:  </a:t>
            </a:r>
          </a:p>
          <a:p>
            <a:pPr marL="68580" indent="0">
              <a:buNone/>
            </a:pPr>
            <a:r>
              <a:rPr lang="en-US" sz="2600" b="1" dirty="0" smtClean="0"/>
              <a:t>“… </a:t>
            </a:r>
            <a:r>
              <a:rPr lang="en-US" sz="2600" b="1" i="1" dirty="0" smtClean="0"/>
              <a:t>Leadership 3000 resulted in the development of a highly diverse group of global leaders and ensured a smooth leadership transition at the CEO level.  </a:t>
            </a:r>
          </a:p>
          <a:p>
            <a:pPr marL="68580" indent="0">
              <a:buNone/>
            </a:pPr>
            <a:endParaRPr lang="en-US" sz="800" b="1" i="1" dirty="0" smtClean="0"/>
          </a:p>
          <a:p>
            <a:pPr marL="68580" indent="0">
              <a:buNone/>
            </a:pPr>
            <a:r>
              <a:rPr lang="en-US" sz="2600" b="1" i="1" dirty="0" smtClean="0"/>
              <a:t>Further, it helped deepen the self-confidence and preparedness of key business leaders who drove two of the company’s boldest initiatives:  1) creation of the Electronic Materials business and 2) its expansion into Asia.”</a:t>
            </a:r>
            <a:endParaRPr lang="en-US" sz="2600" b="1" i="1" dirty="0"/>
          </a:p>
          <a:p>
            <a:endParaRPr lang="en-US" sz="2600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343644"/>
            <a:ext cx="28488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END: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066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/>
          </a:bodyPr>
          <a:lstStyle/>
          <a:p>
            <a:pPr marL="68580" lvl="0" indent="0" algn="ctr">
              <a:buNone/>
            </a:pPr>
            <a:endParaRPr lang="en-US" sz="3200" b="1" dirty="0"/>
          </a:p>
          <a:p>
            <a:pPr marL="68580" lvl="0" indent="0" algn="ctr">
              <a:buNone/>
            </a:pPr>
            <a:r>
              <a:rPr lang="en-US" sz="8000" b="1" dirty="0" smtClean="0"/>
              <a:t>THE  </a:t>
            </a:r>
            <a:r>
              <a:rPr lang="en-US" sz="8000" b="1" dirty="0"/>
              <a:t>“STORY”</a:t>
            </a:r>
            <a:endParaRPr lang="en-US" sz="8000" dirty="0"/>
          </a:p>
          <a:p>
            <a:pPr algn="just"/>
            <a:endParaRPr lang="en-US" sz="4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500" y="2539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5374" y="556275"/>
            <a:ext cx="4876800" cy="830997"/>
          </a:xfrm>
        </p:spPr>
        <p:txBody>
          <a:bodyPr wrap="square" lIns="0" rIns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en-US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END, </a:t>
            </a:r>
            <a:r>
              <a:rPr lang="en-US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US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2057400"/>
            <a:ext cx="6248400" cy="312203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600" b="1" dirty="0" smtClean="0"/>
              <a:t>From Egon-</a:t>
            </a:r>
            <a:r>
              <a:rPr lang="en-US" sz="3600" b="1" dirty="0" err="1" smtClean="0"/>
              <a:t>Zender</a:t>
            </a:r>
            <a:r>
              <a:rPr lang="en-US" sz="3600" b="1" dirty="0" smtClean="0"/>
              <a:t>:</a:t>
            </a:r>
          </a:p>
          <a:p>
            <a:pPr marL="68580" indent="0" algn="ctr">
              <a:buNone/>
            </a:pPr>
            <a:r>
              <a:rPr lang="en-US" sz="1200" b="1" dirty="0" smtClean="0"/>
              <a:t> </a:t>
            </a:r>
          </a:p>
          <a:p>
            <a:pPr marL="68580" indent="0" algn="ctr">
              <a:buNone/>
            </a:pPr>
            <a:r>
              <a:rPr lang="en-US" sz="4800" b="1" dirty="0" smtClean="0"/>
              <a:t> “Best </a:t>
            </a:r>
            <a:r>
              <a:rPr lang="en-US" sz="4800" b="1" dirty="0"/>
              <a:t>CEO University</a:t>
            </a:r>
            <a:r>
              <a:rPr lang="en-US" sz="4800" b="1" dirty="0" smtClean="0"/>
              <a:t>” </a:t>
            </a:r>
          </a:p>
          <a:p>
            <a:pPr marL="68580" indent="0" algn="ctr"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816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826610"/>
            <a:ext cx="7924800" cy="372816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4000" b="1" dirty="0" smtClean="0"/>
              <a:t>From the 70 participants:</a:t>
            </a:r>
          </a:p>
          <a:p>
            <a:pPr marL="68580" indent="0" algn="ctr">
              <a:buNone/>
            </a:pPr>
            <a:endParaRPr lang="en-US" sz="1400" b="1" dirty="0" smtClean="0"/>
          </a:p>
          <a:p>
            <a:r>
              <a:rPr lang="en-US" sz="4800" b="1" dirty="0" smtClean="0"/>
              <a:t> Accelerated preparedness</a:t>
            </a:r>
            <a:endParaRPr lang="en-US" sz="1000" b="1" dirty="0" smtClean="0"/>
          </a:p>
          <a:p>
            <a:pPr lvl="1">
              <a:buClr>
                <a:srgbClr val="FF0000"/>
              </a:buClr>
            </a:pPr>
            <a:r>
              <a:rPr lang="en-US" sz="4400" b="1" dirty="0">
                <a:solidFill>
                  <a:srgbClr val="FF0000"/>
                </a:solidFill>
              </a:rPr>
              <a:t>17</a:t>
            </a:r>
            <a:r>
              <a:rPr lang="en-US" sz="4400" b="1" dirty="0"/>
              <a:t> </a:t>
            </a:r>
            <a:r>
              <a:rPr lang="en-US" sz="4400" b="1" dirty="0" smtClean="0"/>
              <a:t>CEOs</a:t>
            </a:r>
          </a:p>
          <a:p>
            <a:pPr lvl="1">
              <a:buClr>
                <a:srgbClr val="FF0000"/>
              </a:buClr>
            </a:pPr>
            <a:r>
              <a:rPr lang="en-US" sz="4400" b="1" dirty="0" smtClean="0">
                <a:solidFill>
                  <a:srgbClr val="FF0000"/>
                </a:solidFill>
              </a:rPr>
              <a:t>2</a:t>
            </a:r>
            <a:r>
              <a:rPr lang="en-US" sz="4400" b="1" dirty="0">
                <a:solidFill>
                  <a:srgbClr val="FF0000"/>
                </a:solidFill>
              </a:rPr>
              <a:t>2</a:t>
            </a:r>
            <a:r>
              <a:rPr lang="en-US" sz="4400" b="1" dirty="0" smtClean="0"/>
              <a:t> </a:t>
            </a:r>
            <a:r>
              <a:rPr lang="en-US" sz="4400" b="1" dirty="0"/>
              <a:t>o</a:t>
            </a:r>
            <a:r>
              <a:rPr lang="en-US" sz="4400" b="1" dirty="0" smtClean="0"/>
              <a:t>ther </a:t>
            </a:r>
            <a:r>
              <a:rPr lang="en-US" sz="4400" b="1" dirty="0"/>
              <a:t>C-level </a:t>
            </a:r>
            <a:r>
              <a:rPr lang="en-US" sz="4400" b="1" dirty="0" smtClean="0"/>
              <a:t>roles</a:t>
            </a:r>
            <a:endParaRPr lang="en-US" sz="4400" b="1" dirty="0"/>
          </a:p>
          <a:p>
            <a:pPr algn="ctr"/>
            <a:endParaRPr lang="en-US" sz="4800" b="1" dirty="0" smtClean="0"/>
          </a:p>
          <a:p>
            <a:pPr algn="ctr"/>
            <a:endParaRPr lang="en-US" sz="4800" b="1" dirty="0"/>
          </a:p>
          <a:p>
            <a:pPr algn="ctr"/>
            <a:endParaRPr lang="en-US" sz="4800" b="1" dirty="0" smtClean="0"/>
          </a:p>
          <a:p>
            <a:pPr marL="68580" indent="0" algn="ctr">
              <a:buNone/>
            </a:pPr>
            <a:endParaRPr lang="en-US" sz="4800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17" y="542485"/>
            <a:ext cx="4343400" cy="830997"/>
          </a:xfrm>
        </p:spPr>
        <p:txBody>
          <a:bodyPr wrap="square" lIns="0" rIns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en-US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END, </a:t>
            </a:r>
            <a:r>
              <a:rPr lang="en-US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US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9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057400"/>
            <a:ext cx="7391400" cy="3962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4400" b="1" dirty="0" smtClean="0"/>
              <a:t>From </a:t>
            </a:r>
            <a:r>
              <a:rPr lang="en-US" sz="4400" b="1" dirty="0"/>
              <a:t>the </a:t>
            </a:r>
            <a:r>
              <a:rPr lang="en-US" sz="4400" b="1" dirty="0" smtClean="0"/>
              <a:t>consultant:</a:t>
            </a:r>
          </a:p>
          <a:p>
            <a:pPr marL="68580" indent="0">
              <a:buNone/>
            </a:pPr>
            <a:endParaRPr lang="en-US" sz="1400" b="1" dirty="0" smtClean="0"/>
          </a:p>
          <a:p>
            <a:pPr marL="68580" indent="0">
              <a:buNone/>
            </a:pPr>
            <a:r>
              <a:rPr lang="en-US" sz="4800" b="1" dirty="0" smtClean="0"/>
              <a:t>Value of role shift from coach to </a:t>
            </a:r>
            <a:r>
              <a:rPr lang="en-US" sz="4800" b="1" i="1" dirty="0"/>
              <a:t>trusted leadership advisor </a:t>
            </a:r>
            <a:r>
              <a:rPr lang="en-US" sz="4800" b="1" dirty="0"/>
              <a:t>(TLA</a:t>
            </a:r>
            <a:r>
              <a:rPr lang="en-US" sz="4800" b="1" dirty="0" smtClean="0"/>
              <a:t>)</a:t>
            </a:r>
          </a:p>
          <a:p>
            <a:pPr marL="68580" indent="0">
              <a:buNone/>
            </a:pPr>
            <a:endParaRPr lang="en-US" sz="48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4267200" cy="830997"/>
          </a:xfrm>
        </p:spPr>
        <p:txBody>
          <a:bodyPr wrap="square" lIns="0" rIns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en-US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END, </a:t>
            </a:r>
            <a:r>
              <a:rPr lang="en-US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en-US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93040"/>
            <a:ext cx="7772400" cy="536496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??????????????????????????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 algn="ctr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 algn="ctr">
              <a:buNone/>
            </a:pP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&amp; A</a:t>
            </a:r>
          </a:p>
          <a:p>
            <a:pPr marL="68580" indent="0" algn="ctr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??????????????????????????</a:t>
            </a:r>
          </a:p>
        </p:txBody>
      </p:sp>
    </p:spTree>
    <p:extLst>
      <p:ext uri="{BB962C8B-B14F-4D97-AF65-F5344CB8AC3E}">
        <p14:creationId xmlns:p14="http://schemas.microsoft.com/office/powerpoint/2010/main" val="417935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086600" cy="4114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Karol M. Wasylyshyn,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Psy.D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(WA-SA-LISH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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-IN)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Email: 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kwasylyshyn@erols.com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Phone:  1 215 627 0855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Website: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karolwasylyshyn.com</a:t>
            </a:r>
            <a:endParaRPr lang="en-US" sz="20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381000"/>
            <a:ext cx="8229600" cy="1143000"/>
          </a:xfrm>
          <a:prstGeom prst="rect">
            <a:avLst/>
          </a:prstGeom>
          <a:noFill/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CONTACT  INFORMATION</a:t>
            </a:r>
            <a:r>
              <a:rPr lang="en-US" sz="2800" b="1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en-US" sz="2800" b="1" i="0" u="none" strike="noStrike" kern="1200" normalizeH="0" baseline="0" noProof="0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kumimoji="0" lang="en-US" sz="2800" b="1" i="0" u="none" strike="noStrike" kern="1200" normalizeH="0" baseline="0" noProof="0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Calibri"/>
                <a:cs typeface="Arial" pitchFamily="34" charset="0"/>
              </a:rPr>
            </a:br>
            <a:r>
              <a:rPr kumimoji="0" lang="en-US" sz="2800" b="1" i="0" u="none" strike="noStrike" kern="1200" normalizeH="0" baseline="0" noProof="0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2800" b="1" i="0" u="none" strike="noStrike" kern="1200" normalizeH="0" baseline="0" noProof="0" dirty="0" smtClean="0">
                <a:ln w="12700">
                  <a:noFill/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US" sz="2800" b="1" i="0" u="none" strike="noStrike" kern="1200" normalizeH="0" baseline="0" noProof="0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3691" y="219891"/>
            <a:ext cx="8991600" cy="1477328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5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BEGINNING:</a:t>
            </a: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Company Facts</a:t>
            </a:r>
            <a:endParaRPr lang="en-US" b="1" i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2791" y="1905000"/>
            <a:ext cx="8153400" cy="4305960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/>
              <a:t>100 </a:t>
            </a:r>
            <a:r>
              <a:rPr lang="en-US" sz="2800" b="1" dirty="0" err="1"/>
              <a:t>y.o</a:t>
            </a:r>
            <a:r>
              <a:rPr lang="en-US" sz="2800" b="1" dirty="0"/>
              <a:t>. ROHM and HAAS COMPANY, purchased by DOW in 2008</a:t>
            </a:r>
          </a:p>
          <a:p>
            <a:pPr lvl="0"/>
            <a:r>
              <a:rPr lang="en-US" sz="2800" b="1" dirty="0"/>
              <a:t>$10 </a:t>
            </a:r>
            <a:r>
              <a:rPr lang="en-US" sz="2800" b="1" dirty="0" err="1"/>
              <a:t>bil</a:t>
            </a:r>
            <a:r>
              <a:rPr lang="en-US" sz="2800" b="1" dirty="0"/>
              <a:t>  </a:t>
            </a:r>
            <a:r>
              <a:rPr lang="en-US" sz="2800" b="1" dirty="0" smtClean="0"/>
              <a:t>global manufacturer </a:t>
            </a:r>
            <a:r>
              <a:rPr lang="en-US" sz="2800" b="1" dirty="0"/>
              <a:t>of chemical and electronics </a:t>
            </a:r>
            <a:r>
              <a:rPr lang="en-US" sz="2800" b="1" dirty="0" smtClean="0"/>
              <a:t>materials</a:t>
            </a:r>
          </a:p>
          <a:p>
            <a:pPr lvl="0"/>
            <a:r>
              <a:rPr lang="en-US" sz="2800" b="1" dirty="0" smtClean="0"/>
              <a:t>At </a:t>
            </a:r>
            <a:r>
              <a:rPr lang="en-US" sz="2800" b="1" dirty="0"/>
              <a:t>time of DOW acquisition, Total Share Return (TSR) was 17.3% compared to S&amp;P 500 of -4.8%.</a:t>
            </a:r>
          </a:p>
          <a:p>
            <a:pPr lvl="0"/>
            <a:r>
              <a:rPr lang="en-US" sz="2800" b="1" dirty="0"/>
              <a:t>Closing price of $79.40 per share represented a 30% premium above company’s all-time high of $62 per share (July 2007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22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477328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5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END:</a:t>
            </a:r>
            <a:r>
              <a:rPr lang="en-US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Post-acquisition Results</a:t>
            </a:r>
            <a:endParaRPr lang="en-US" sz="320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905000" y="2667000"/>
            <a:ext cx="6172200" cy="2895600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/>
              <a:t>17 CEO’s</a:t>
            </a:r>
          </a:p>
          <a:p>
            <a:pPr marL="68580" lvl="0" indent="0">
              <a:buNone/>
            </a:pPr>
            <a:endParaRPr lang="en-US" sz="1800" b="1" dirty="0" smtClean="0"/>
          </a:p>
          <a:p>
            <a:pPr lvl="0"/>
            <a:r>
              <a:rPr lang="en-US" sz="4400" b="1" dirty="0" smtClean="0"/>
              <a:t>22 Other C-level Roles</a:t>
            </a:r>
          </a:p>
        </p:txBody>
      </p:sp>
    </p:spTree>
    <p:extLst>
      <p:ext uri="{BB962C8B-B14F-4D97-AF65-F5344CB8AC3E}">
        <p14:creationId xmlns:p14="http://schemas.microsoft.com/office/powerpoint/2010/main" val="5073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4431" y="563399"/>
            <a:ext cx="7962899" cy="1477328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5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MIDDLE:</a:t>
            </a:r>
            <a:r>
              <a:rPr lang="en-US" sz="4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Objective</a:t>
            </a:r>
            <a:endParaRPr lang="en-US" sz="3600" b="1" i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9789" y="2286000"/>
            <a:ext cx="7315200" cy="3124200"/>
          </a:xfrm>
        </p:spPr>
        <p:txBody>
          <a:bodyPr>
            <a:noAutofit/>
          </a:bodyPr>
          <a:lstStyle/>
          <a:p>
            <a:r>
              <a:rPr lang="en-US" sz="3600" b="1" dirty="0"/>
              <a:t>To develop </a:t>
            </a:r>
            <a:r>
              <a:rPr lang="en-US" sz="3600" b="1" dirty="0" smtClean="0"/>
              <a:t>next generation of top business </a:t>
            </a:r>
            <a:r>
              <a:rPr lang="en-US" sz="3600" b="1" dirty="0"/>
              <a:t>and functional leaders </a:t>
            </a:r>
            <a:r>
              <a:rPr lang="en-US" sz="3600" b="1" dirty="0" smtClean="0"/>
              <a:t>– bolder, more </a:t>
            </a:r>
            <a:r>
              <a:rPr lang="en-US" sz="3600" b="1" dirty="0"/>
              <a:t>globally-minded, market-facing, </a:t>
            </a:r>
            <a:r>
              <a:rPr lang="en-US" sz="3600" b="1" dirty="0" smtClean="0"/>
              <a:t>strategic and focused </a:t>
            </a:r>
            <a:r>
              <a:rPr lang="en-US" sz="3600" b="1" dirty="0"/>
              <a:t>on accelerating </a:t>
            </a:r>
            <a:r>
              <a:rPr lang="en-US" sz="3600" b="1" dirty="0" smtClean="0"/>
              <a:t>business growth.</a:t>
            </a:r>
          </a:p>
        </p:txBody>
      </p:sp>
    </p:spTree>
    <p:extLst>
      <p:ext uri="{BB962C8B-B14F-4D97-AF65-F5344CB8AC3E}">
        <p14:creationId xmlns:p14="http://schemas.microsoft.com/office/powerpoint/2010/main" val="35681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877437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DEVELOPMENT INITIATIVE</a:t>
            </a:r>
            <a:br>
              <a:rPr lang="en-US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2000</a:t>
            </a:r>
            <a:br>
              <a:rPr lang="en-US" sz="4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780903" y="2487037"/>
            <a:ext cx="6220097" cy="2895600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/>
              <a:t>CEO-sponsored</a:t>
            </a:r>
          </a:p>
          <a:p>
            <a:pPr lvl="0"/>
            <a:r>
              <a:rPr lang="en-US" sz="4400" b="1" dirty="0" smtClean="0"/>
              <a:t>70- participants</a:t>
            </a:r>
          </a:p>
          <a:p>
            <a:r>
              <a:rPr lang="en-US" sz="4400" b="1" dirty="0" smtClean="0"/>
              <a:t>20 years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1998 – 2008) </a:t>
            </a:r>
            <a:endParaRPr lang="en-US" sz="3200" dirty="0">
              <a:ln w="12700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397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71501" y="228600"/>
            <a:ext cx="7962899" cy="523220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 UNDERLYING PRIMARY OBJECTIVE:</a:t>
            </a:r>
            <a:endParaRPr lang="en-US" sz="20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8041"/>
            <a:ext cx="8686800" cy="532655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b="1" dirty="0"/>
              <a:t>An interdisciplinary partnership—business, HR and </a:t>
            </a:r>
            <a:r>
              <a:rPr lang="en-US" sz="2400" b="1" dirty="0" smtClean="0"/>
              <a:t>psychology:</a:t>
            </a:r>
          </a:p>
          <a:p>
            <a:pPr marL="68580" indent="0">
              <a:buNone/>
            </a:pPr>
            <a:endParaRPr lang="en-US" sz="1100" b="1" dirty="0"/>
          </a:p>
          <a:p>
            <a:pPr marL="68580" indent="0">
              <a:buNone/>
            </a:pPr>
            <a:endParaRPr lang="en-US" sz="100" b="1" dirty="0"/>
          </a:p>
          <a:p>
            <a:pPr marL="6858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500" b="1" i="1" dirty="0"/>
              <a:t>“We need to go inside-out.  We need to assess the whole person, not just one’s profile of leadership competencies.  We need to </a:t>
            </a:r>
            <a:r>
              <a:rPr lang="en-US" sz="2500" b="1" i="1" dirty="0" smtClean="0"/>
              <a:t>establish trusting </a:t>
            </a:r>
            <a:r>
              <a:rPr lang="en-US" sz="2500" b="1" i="1" dirty="0"/>
              <a:t>relationships with these </a:t>
            </a:r>
            <a:r>
              <a:rPr lang="en-US" sz="2500" b="1" i="1" dirty="0" smtClean="0"/>
              <a:t>leaders. </a:t>
            </a:r>
            <a:r>
              <a:rPr lang="en-US" sz="2500" b="1" i="1" dirty="0"/>
              <a:t>T</a:t>
            </a:r>
            <a:r>
              <a:rPr lang="en-US" sz="2500" b="1" i="1" dirty="0" smtClean="0"/>
              <a:t>hey </a:t>
            </a:r>
            <a:r>
              <a:rPr lang="en-US" sz="2500" b="1" i="1" dirty="0"/>
              <a:t>need to </a:t>
            </a:r>
            <a:r>
              <a:rPr lang="en-US" sz="2500" b="1" i="1" dirty="0" smtClean="0"/>
              <a:t>understand </a:t>
            </a:r>
            <a:r>
              <a:rPr lang="en-US" sz="2500" b="1" i="1" dirty="0"/>
              <a:t>what influences their </a:t>
            </a:r>
            <a:r>
              <a:rPr lang="en-US" sz="2500" b="1" i="1" dirty="0" smtClean="0"/>
              <a:t>behavior.  </a:t>
            </a:r>
            <a:r>
              <a:rPr lang="en-US" sz="2500" b="1" i="1" dirty="0"/>
              <a:t>Their accurate self-awareness is essential for continued learning and personal growth.  Continued learning and personal growth are essential for our development of world-class </a:t>
            </a:r>
            <a:r>
              <a:rPr lang="en-US" sz="2500" b="1" i="1" dirty="0" smtClean="0"/>
              <a:t>leaders.”</a:t>
            </a:r>
            <a:endParaRPr lang="en-US" sz="2000" b="1" i="1" dirty="0" smtClean="0"/>
          </a:p>
          <a:p>
            <a:pPr marL="68580" indent="0" algn="r">
              <a:spcBef>
                <a:spcPts val="0"/>
              </a:spcBef>
              <a:buNone/>
            </a:pPr>
            <a:endParaRPr lang="en-US" sz="2000" b="1" i="1" dirty="0"/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Mark  X. Feck</a:t>
            </a:r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Chief Human Resources Officer and EVP</a:t>
            </a:r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Rohm and Haas Company</a:t>
            </a:r>
          </a:p>
        </p:txBody>
      </p:sp>
    </p:spTree>
    <p:extLst>
      <p:ext uri="{BB962C8B-B14F-4D97-AF65-F5344CB8AC3E}">
        <p14:creationId xmlns:p14="http://schemas.microsoft.com/office/powerpoint/2010/main" val="16752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INCIPLES"/>
          <p:cNvSpPr>
            <a:spLocks noGrp="1"/>
          </p:cNvSpPr>
          <p:nvPr>
            <p:ph type="title"/>
          </p:nvPr>
        </p:nvSpPr>
        <p:spPr>
          <a:xfrm>
            <a:off x="152400" y="230777"/>
            <a:ext cx="8382000" cy="523220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 OF THIS EXECUTIVE DEVELOPMENT:</a:t>
            </a:r>
            <a:endParaRPr lang="en-US" sz="20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8041"/>
            <a:ext cx="8686800" cy="532655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b="1" dirty="0"/>
              <a:t>An interdisciplinary partnership—business, HR and </a:t>
            </a:r>
            <a:r>
              <a:rPr lang="en-US" sz="2400" b="1" dirty="0" smtClean="0"/>
              <a:t>psychology:</a:t>
            </a:r>
          </a:p>
          <a:p>
            <a:pPr marL="68580" indent="0">
              <a:buNone/>
            </a:pPr>
            <a:endParaRPr lang="en-US" sz="1100" b="1" dirty="0"/>
          </a:p>
          <a:p>
            <a:pPr marL="68580" indent="0">
              <a:buNone/>
            </a:pPr>
            <a:endParaRPr lang="en-US" sz="100" b="1" dirty="0"/>
          </a:p>
          <a:p>
            <a:pPr marL="68580" indent="0" algn="just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400" b="1" i="1" dirty="0"/>
              <a:t>“We need to go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inside-out</a:t>
            </a:r>
            <a:r>
              <a:rPr lang="en-US" sz="2400" b="1" i="1" dirty="0" smtClean="0"/>
              <a:t> </a:t>
            </a:r>
            <a:r>
              <a:rPr lang="en-US" sz="1600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INSIGHT)</a:t>
            </a:r>
            <a:r>
              <a:rPr lang="en-US" sz="2400" dirty="0" smtClean="0"/>
              <a:t>.</a:t>
            </a:r>
            <a:r>
              <a:rPr lang="en-US" sz="1600" dirty="0" smtClean="0">
                <a:latin typeface="Lucida Fax" panose="02060602050505020204" pitchFamily="18" charset="0"/>
              </a:rPr>
              <a:t>  </a:t>
            </a:r>
            <a:r>
              <a:rPr lang="en-US" sz="2400" b="1" i="1" dirty="0"/>
              <a:t>We need to assess the whole person, </a:t>
            </a:r>
            <a:r>
              <a:rPr lang="en-US" sz="2400" b="1" i="1" u="sng" dirty="0">
                <a:uFill>
                  <a:solidFill>
                    <a:srgbClr val="FF0000"/>
                  </a:solidFill>
                </a:uFill>
              </a:rPr>
              <a:t>not just one’s profile of leadership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competencies</a:t>
            </a:r>
            <a:r>
              <a:rPr lang="en-US" sz="2400" b="1" i="1" dirty="0" smtClean="0">
                <a:uFill>
                  <a:solidFill>
                    <a:srgbClr val="FF0000"/>
                  </a:solidFill>
                </a:uFill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(META COGNITIVE THINKING)</a:t>
            </a:r>
            <a:r>
              <a:rPr lang="en-US" sz="2400" dirty="0" smtClean="0"/>
              <a:t>.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  </a:t>
            </a:r>
            <a:r>
              <a:rPr lang="en-US" sz="2400" b="1" i="1" dirty="0" smtClean="0"/>
              <a:t>We </a:t>
            </a:r>
            <a:r>
              <a:rPr lang="en-US" sz="2400" b="1" i="1" dirty="0"/>
              <a:t>need to </a:t>
            </a:r>
            <a:r>
              <a:rPr lang="en-US" sz="2400" b="1" i="1" dirty="0" smtClean="0"/>
              <a:t>establish </a:t>
            </a:r>
            <a:r>
              <a:rPr lang="en-US" sz="2400" b="1" u="sng" dirty="0" smtClean="0">
                <a:uFill>
                  <a:solidFill>
                    <a:srgbClr val="FF0000"/>
                  </a:solidFill>
                </a:uFill>
              </a:rPr>
              <a:t>trusting relationships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(LIVING CONTAINMENT) </a:t>
            </a:r>
            <a:r>
              <a:rPr lang="en-US" sz="2400" b="1" i="1" dirty="0" smtClean="0"/>
              <a:t>with </a:t>
            </a:r>
            <a:r>
              <a:rPr lang="en-US" sz="2400" b="1" i="1" dirty="0"/>
              <a:t>these </a:t>
            </a:r>
            <a:r>
              <a:rPr lang="en-US" sz="2400" b="1" i="1" dirty="0" smtClean="0"/>
              <a:t>leaders. </a:t>
            </a:r>
            <a:r>
              <a:rPr lang="en-US" sz="2400" b="1" i="1" dirty="0"/>
              <a:t>T</a:t>
            </a:r>
            <a:r>
              <a:rPr lang="en-US" sz="2400" b="1" i="1" dirty="0" smtClean="0"/>
              <a:t>hey </a:t>
            </a:r>
            <a:r>
              <a:rPr lang="en-US" sz="2400" b="1" i="1" dirty="0"/>
              <a:t>need to </a:t>
            </a:r>
            <a:r>
              <a:rPr lang="en-US" sz="2400" b="1" i="1" dirty="0" smtClean="0"/>
              <a:t>understand </a:t>
            </a:r>
            <a:r>
              <a:rPr lang="en-US" sz="2400" b="1" i="1" dirty="0"/>
              <a:t>what </a:t>
            </a:r>
            <a:r>
              <a:rPr lang="en-US" sz="2400" b="1" i="1" u="sng" dirty="0">
                <a:uFill>
                  <a:solidFill>
                    <a:srgbClr val="FF0000"/>
                  </a:solidFill>
                </a:uFill>
              </a:rPr>
              <a:t>influences their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behavior</a:t>
            </a:r>
            <a:r>
              <a:rPr lang="en-US" sz="2400" b="1" i="1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(EMOTIONAL MATURITY)</a:t>
            </a:r>
            <a:r>
              <a:rPr lang="en-US" sz="2400" b="1" dirty="0" smtClean="0"/>
              <a:t>.  </a:t>
            </a:r>
            <a:r>
              <a:rPr lang="en-US" sz="2400" b="1" i="1" dirty="0"/>
              <a:t>Their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accurate self-awareness</a:t>
            </a:r>
            <a:r>
              <a:rPr lang="en-US" sz="2400" b="1" i="1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(OBSERVING EGO)</a:t>
            </a:r>
            <a:r>
              <a:rPr lang="en-US" sz="2400" b="1" i="1" dirty="0">
                <a:solidFill>
                  <a:prstClr val="white"/>
                </a:solidFill>
                <a:uFill>
                  <a:solidFill>
                    <a:srgbClr val="FF0000"/>
                  </a:solidFill>
                </a:uFill>
              </a:rPr>
              <a:t> is essential</a:t>
            </a:r>
            <a:r>
              <a:rPr lang="en-US" sz="1600" dirty="0" smtClean="0">
                <a:solidFill>
                  <a:prstClr val="white"/>
                </a:solidFill>
                <a:latin typeface="Lucida Fax" panose="02060602050505020204" pitchFamily="18" charset="0"/>
              </a:rPr>
              <a:t> </a:t>
            </a:r>
            <a:r>
              <a:rPr lang="en-US" sz="2400" b="1" i="1" dirty="0" smtClean="0"/>
              <a:t>for </a:t>
            </a:r>
            <a:r>
              <a:rPr lang="en-US" sz="2400" b="1" i="1" dirty="0"/>
              <a:t>continued learning and personal growth.  </a:t>
            </a:r>
            <a:r>
              <a:rPr lang="en-US" sz="2400" b="1" i="1" u="sng" dirty="0">
                <a:uFill>
                  <a:solidFill>
                    <a:srgbClr val="FF0000"/>
                  </a:solidFill>
                </a:uFill>
              </a:rPr>
              <a:t>Continued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learning and </a:t>
            </a:r>
            <a:r>
              <a:rPr lang="en-US" sz="2400" b="1" i="1" u="sng" dirty="0">
                <a:uFill>
                  <a:solidFill>
                    <a:srgbClr val="FF0000"/>
                  </a:solidFill>
                </a:uFill>
              </a:rPr>
              <a:t>personal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growth</a:t>
            </a:r>
            <a:r>
              <a:rPr lang="en-US" sz="1600" i="1" dirty="0">
                <a:solidFill>
                  <a:srgbClr val="FF0000"/>
                </a:solidFill>
                <a:latin typeface="Lucida Fax" panose="020606020505050202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(INTEGRATION OF THE WHAT AND THE HOW)</a:t>
            </a:r>
            <a:r>
              <a:rPr lang="en-US" sz="2400" b="1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2400" b="1" i="1" dirty="0"/>
              <a:t>are essential for our development of </a:t>
            </a:r>
            <a:r>
              <a:rPr lang="en-US" sz="2400" b="1" i="1" u="sng" dirty="0">
                <a:uFill>
                  <a:solidFill>
                    <a:srgbClr val="FF0000"/>
                  </a:solidFill>
                </a:uFill>
              </a:rPr>
              <a:t>world-class </a:t>
            </a:r>
            <a:r>
              <a:rPr lang="en-US" sz="2400" b="1" i="1" u="sng" dirty="0" smtClean="0">
                <a:uFill>
                  <a:solidFill>
                    <a:srgbClr val="FF0000"/>
                  </a:solidFill>
                </a:uFill>
              </a:rPr>
              <a:t>leaders</a:t>
            </a:r>
            <a:r>
              <a:rPr lang="en-US" sz="2400" b="1" i="1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Lucida Fax" panose="02060602050505020204" pitchFamily="18" charset="0"/>
              </a:rPr>
              <a:t>(COMPETITIVE ADVANTAGE )</a:t>
            </a:r>
            <a:r>
              <a:rPr lang="en-US" sz="1600" b="1" i="1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en-US" sz="2400" b="1" i="1" dirty="0" smtClean="0"/>
              <a:t>.”</a:t>
            </a:r>
            <a:endParaRPr lang="en-US" sz="1800" b="1" i="1" dirty="0" smtClean="0"/>
          </a:p>
          <a:p>
            <a:pPr marL="68580" indent="0" algn="r">
              <a:spcBef>
                <a:spcPts val="0"/>
              </a:spcBef>
              <a:buNone/>
            </a:pPr>
            <a:endParaRPr lang="en-US" sz="2000" b="1" i="1" dirty="0"/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Mark  X. Feck</a:t>
            </a:r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Chief Human Resources Officer and EVP</a:t>
            </a:r>
          </a:p>
          <a:p>
            <a:pPr marL="68580" indent="0" algn="r">
              <a:spcBef>
                <a:spcPts val="0"/>
              </a:spcBef>
              <a:buNone/>
            </a:pPr>
            <a:r>
              <a:rPr lang="en-US" sz="2000" b="1" i="1" dirty="0" smtClean="0"/>
              <a:t>Rohm and Haas Company</a:t>
            </a:r>
          </a:p>
        </p:txBody>
      </p:sp>
    </p:spTree>
    <p:extLst>
      <p:ext uri="{BB962C8B-B14F-4D97-AF65-F5344CB8AC3E}">
        <p14:creationId xmlns:p14="http://schemas.microsoft.com/office/powerpoint/2010/main" val="17509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28600"/>
            <a:ext cx="7924800" cy="1522750"/>
          </a:xfrm>
          <a:prstGeom prst="rect">
            <a:avLst/>
          </a:prstGeom>
          <a:ln w="28575" cap="rnd">
            <a:noFill/>
          </a:ln>
        </p:spPr>
        <p:txBody>
          <a:bodyPr vert="horz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  <a:t/>
            </a:r>
            <a:br>
              <a:rPr kumimoji="0" lang="en-US" sz="1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normalizeH="0" baseline="0" noProof="0" dirty="0" smtClean="0">
                <a:ln w="12700">
                  <a:noFill/>
                  <a:prstDash val="solid"/>
                </a:ln>
                <a:noFill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1" i="0" u="none" strike="noStrike" kern="1200" normalizeH="0" baseline="0" noProof="0" dirty="0">
              <a:ln w="12700">
                <a:noFill/>
                <a:prstDash val="solid"/>
              </a:ln>
              <a:noFill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52500" y="107588"/>
            <a:ext cx="7162800" cy="1569660"/>
          </a:xfrm>
        </p:spPr>
        <p:txBody>
          <a:bodyPr wrap="square" lIns="0" rIns="0" anchor="t" anchorCtr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DEVELOPMENT </a:t>
            </a: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PROCESS: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2000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Leadership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3000*</a:t>
            </a:r>
            <a:b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en-US" sz="2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Phases:</a:t>
            </a: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i="1" dirty="0">
              <a:ln w="12700">
                <a:noFill/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814471690"/>
              </p:ext>
            </p:extLst>
          </p:nvPr>
        </p:nvGraphicFramePr>
        <p:xfrm>
          <a:off x="-17172" y="1749181"/>
          <a:ext cx="9067800" cy="4164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304800" y="1790700"/>
            <a:ext cx="2133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Phase I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7172" y="6248400"/>
            <a:ext cx="5427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 1-year process renamed LEADERSHIP 3000 in year 2000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34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2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ED46B"/>
      </a:hlink>
      <a:folHlink>
        <a:srgbClr val="FED46B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3856</TotalTime>
  <Words>803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Bradley Hand ITC</vt:lpstr>
      <vt:lpstr>Calibri</vt:lpstr>
      <vt:lpstr>Cambria</vt:lpstr>
      <vt:lpstr>Consolas</vt:lpstr>
      <vt:lpstr>Corbel</vt:lpstr>
      <vt:lpstr>Lucida Fax</vt:lpstr>
      <vt:lpstr>Symbol</vt:lpstr>
      <vt:lpstr>Times New Roman</vt:lpstr>
      <vt:lpstr>Wingdings</vt:lpstr>
      <vt:lpstr>Wingdings 2</vt:lpstr>
      <vt:lpstr>Wingdings 3</vt:lpstr>
      <vt:lpstr>Metro</vt:lpstr>
      <vt:lpstr> Karol M. Wasylyshyn, Psy.D. (WA-SA-LISH-IN)                    February 23, 2018 Atlantic Beach, FL </vt:lpstr>
      <vt:lpstr>PowerPoint Presentation</vt:lpstr>
      <vt:lpstr>THE BEGINNING: Client Company Facts</vt:lpstr>
      <vt:lpstr>THE END: Post-acquisition Results</vt:lpstr>
      <vt:lpstr>THE MIDDLE: Primary Objective</vt:lpstr>
      <vt:lpstr>EXECUTIVE DEVELOPMENT INITIATIVE Leadership 2000 </vt:lpstr>
      <vt:lpstr>INTENTION UNDERLYING PRIMARY OBJECTIVE:</vt:lpstr>
      <vt:lpstr>PRINCIPLES OF THIS EXECUTIVE DEVELOPMENT:</vt:lpstr>
      <vt:lpstr>THE EXECUTIVE DEVELOPMENT PROCESS: Leadership 2000  Leadership 3000* 2 Phases: </vt:lpstr>
      <vt:lpstr>PowerPoint Presentation</vt:lpstr>
      <vt:lpstr> EQUAL EMPHASIS ON   The What and the How</vt:lpstr>
      <vt:lpstr>What : LEADERSHIP COMPETENCIES </vt:lpstr>
      <vt:lpstr>How:  ESSENTIAL LEADERSHIP BEHAVIORS </vt:lpstr>
      <vt:lpstr>FOUR GUIDING PRINCIPLES</vt:lpstr>
      <vt:lpstr>THE SPOUSAL MODEL</vt:lpstr>
      <vt:lpstr>MOST FREQUENT STRENGTHS</vt:lpstr>
      <vt:lpstr>MOST FREQUENT DEVELOPMENT AREAS</vt:lpstr>
      <vt:lpstr>KEY PRACTICE CONSIDERATIONS:</vt:lpstr>
      <vt:lpstr>KEY  BUSINESS EFFECTS</vt:lpstr>
      <vt:lpstr>THE END, CONT.</vt:lpstr>
      <vt:lpstr>THE END, CONT.</vt:lpstr>
      <vt:lpstr>THE END, CONT.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</dc:creator>
  <cp:lastModifiedBy>Carol Tests</cp:lastModifiedBy>
  <cp:revision>254</cp:revision>
  <cp:lastPrinted>2018-02-14T11:43:24Z</cp:lastPrinted>
  <dcterms:created xsi:type="dcterms:W3CDTF">2014-11-25T17:24:06Z</dcterms:created>
  <dcterms:modified xsi:type="dcterms:W3CDTF">2018-02-14T12:05:13Z</dcterms:modified>
</cp:coreProperties>
</file>