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handoutMasterIdLst>
    <p:handoutMasterId r:id="rId23"/>
  </p:handoutMasterIdLst>
  <p:sldIdLst>
    <p:sldId id="325" r:id="rId2"/>
    <p:sldId id="374" r:id="rId3"/>
    <p:sldId id="267" r:id="rId4"/>
    <p:sldId id="355" r:id="rId5"/>
    <p:sldId id="346" r:id="rId6"/>
    <p:sldId id="259" r:id="rId7"/>
    <p:sldId id="270" r:id="rId8"/>
    <p:sldId id="382" r:id="rId9"/>
    <p:sldId id="383" r:id="rId10"/>
    <p:sldId id="384" r:id="rId11"/>
    <p:sldId id="385" r:id="rId12"/>
    <p:sldId id="287" r:id="rId13"/>
    <p:sldId id="366" r:id="rId14"/>
    <p:sldId id="375" r:id="rId15"/>
    <p:sldId id="376" r:id="rId16"/>
    <p:sldId id="378" r:id="rId17"/>
    <p:sldId id="379" r:id="rId18"/>
    <p:sldId id="380" r:id="rId19"/>
    <p:sldId id="377" r:id="rId20"/>
    <p:sldId id="381" r:id="rId2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 pos="893">
          <p15:clr>
            <a:srgbClr val="A4A3A4"/>
          </p15:clr>
        </p15:guide>
        <p15:guide id="4" orient="horz" pos="2591">
          <p15:clr>
            <a:srgbClr val="A4A3A4"/>
          </p15:clr>
        </p15:guide>
        <p15:guide id="5" pos="2880">
          <p15:clr>
            <a:srgbClr val="A4A3A4"/>
          </p15:clr>
        </p15:guide>
        <p15:guide id="6" pos="1290">
          <p15:clr>
            <a:srgbClr val="A4A3A4"/>
          </p15:clr>
        </p15:guide>
        <p15:guide id="7">
          <p15:clr>
            <a:srgbClr val="A4A3A4"/>
          </p15:clr>
        </p15:guide>
        <p15:guide id="8" pos="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9900"/>
    <a:srgbClr val="666699"/>
    <a:srgbClr val="6699FF"/>
    <a:srgbClr val="FFFF00"/>
    <a:srgbClr val="9898BA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6" y="84"/>
      </p:cViewPr>
      <p:guideLst>
        <p:guide orient="horz" pos="2148"/>
        <p:guide orient="horz" pos="1440"/>
        <p:guide orient="horz" pos="893"/>
        <p:guide orient="horz" pos="2591"/>
        <p:guide pos="2880"/>
        <p:guide pos="1290"/>
        <p:guide/>
        <p:guide pos="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3" tIns="46231" rIns="92463" bIns="46231" numCol="1" anchor="t" anchorCtr="0" compatLnSpc="1">
            <a:prstTxWarp prst="textNoShape">
              <a:avLst/>
            </a:prstTxWarp>
          </a:bodyPr>
          <a:lstStyle>
            <a:lvl1pPr defTabSz="924676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02" y="0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3" tIns="46231" rIns="92463" bIns="46231" numCol="1" anchor="t" anchorCtr="0" compatLnSpc="1">
            <a:prstTxWarp prst="textNoShape">
              <a:avLst/>
            </a:prstTxWarp>
          </a:bodyPr>
          <a:lstStyle>
            <a:lvl1pPr algn="r" defTabSz="924676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169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3" tIns="46231" rIns="92463" bIns="46231" numCol="1" anchor="b" anchorCtr="0" compatLnSpc="1">
            <a:prstTxWarp prst="textNoShape">
              <a:avLst/>
            </a:prstTxWarp>
          </a:bodyPr>
          <a:lstStyle>
            <a:lvl1pPr defTabSz="924676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02" y="8773169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3" tIns="46231" rIns="92463" bIns="46231" numCol="1" anchor="b" anchorCtr="0" compatLnSpc="1">
            <a:prstTxWarp prst="textNoShape">
              <a:avLst/>
            </a:prstTxWarp>
          </a:bodyPr>
          <a:lstStyle>
            <a:lvl1pPr algn="r" defTabSz="924676">
              <a:defRPr sz="1200" smtClean="0">
                <a:ea typeface="+mn-ea"/>
              </a:defRPr>
            </a:lvl1pPr>
          </a:lstStyle>
          <a:p>
            <a:pPr>
              <a:defRPr/>
            </a:pPr>
            <a:fld id="{86C5CDA1-4821-42C2-87EE-FD80A261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6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1" tIns="45281" rIns="90561" bIns="4528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02" y="0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1" tIns="45281" rIns="90561" bIns="452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6" y="4386585"/>
            <a:ext cx="5558804" cy="41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1" tIns="45281" rIns="90561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169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1" tIns="45281" rIns="90561" bIns="4528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02" y="8773169"/>
            <a:ext cx="3011804" cy="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1" tIns="45281" rIns="90561" bIns="4528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92F89B03-E522-4CC9-9F2F-C7ED4C6EF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2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AE6EB-0407-41BB-99B0-5742D8488378}" type="slidenum">
              <a:rPr lang="en-US">
                <a:ea typeface="Osaka" pitchFamily="48" charset="-128"/>
              </a:rPr>
              <a:pPr/>
              <a:t>5</a:t>
            </a:fld>
            <a:endParaRPr lang="en-US">
              <a:ea typeface="Osaka" pitchFamily="48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68" y="4386585"/>
            <a:ext cx="5097140" cy="4156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434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B1B7C-A362-4066-8BBE-9EDE92BB8F47}" type="slidenum">
              <a:rPr lang="en-US">
                <a:ea typeface="Osaka" pitchFamily="48" charset="-128"/>
              </a:rPr>
              <a:pPr/>
              <a:t>8</a:t>
            </a:fld>
            <a:endParaRPr lang="en-US">
              <a:ea typeface="Osaka" pitchFamily="48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2150"/>
            <a:ext cx="4618038" cy="34639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68" y="4386585"/>
            <a:ext cx="5097140" cy="4156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008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03D93-CA2A-4BC0-8D18-8295CDD953A9}" type="slidenum">
              <a:rPr lang="en-US">
                <a:ea typeface="Osaka" pitchFamily="48" charset="-128"/>
              </a:rPr>
              <a:pPr/>
              <a:t>9</a:t>
            </a:fld>
            <a:endParaRPr lang="en-US">
              <a:ea typeface="Osaka" pitchFamily="48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2150"/>
            <a:ext cx="4618038" cy="34639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68" y="4386585"/>
            <a:ext cx="5097140" cy="4156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9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AA44A-7021-4520-86DB-4E155AB65DAC}" type="slidenum">
              <a:rPr lang="en-US">
                <a:ea typeface="Osaka" pitchFamily="48" charset="-128"/>
              </a:rPr>
              <a:pPr/>
              <a:t>10</a:t>
            </a:fld>
            <a:endParaRPr lang="en-US">
              <a:ea typeface="Osaka" pitchFamily="48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2150"/>
            <a:ext cx="4618038" cy="34639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68" y="4386585"/>
            <a:ext cx="5097140" cy="4156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188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5277E-F5EF-4586-A76F-25F7ED7BCA16}" type="slidenum">
              <a:rPr lang="en-US">
                <a:ea typeface="Osaka" pitchFamily="48" charset="-128"/>
              </a:rPr>
              <a:pPr/>
              <a:t>11</a:t>
            </a:fld>
            <a:endParaRPr lang="en-US">
              <a:ea typeface="Osaka" pitchFamily="48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2150"/>
            <a:ext cx="4618038" cy="34639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68" y="4386585"/>
            <a:ext cx="5097140" cy="4156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676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BF2E7-5C20-4224-8180-F3E1886306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F67A-9BD0-4BEC-814C-8F8AA0A3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F67A-9BD0-4BEC-814C-8F8AA0A3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F67A-9BD0-4BEC-814C-8F8AA0A3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F67A-9BD0-4BEC-814C-8F8AA0A3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F67A-9BD0-4BEC-814C-8F8AA0A3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1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F67A-9BD0-4BEC-814C-8F8AA0A3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02EF8-5721-4EFB-A6FE-FE8A437FA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1A7B-AB19-4E54-A40F-DAC2D5636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5449-F600-4949-8F3C-BFF3CDA02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37EB8-E5A9-4E3B-A952-08682BFF65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AA9FE-A940-4444-A251-490B9D8D24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5EA51-714B-4827-9D9C-D25535B91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3BBA-AB9C-4799-9D2F-E84C91229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1D0E-2045-4505-ACC9-F150E7D80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757D8-6813-4D2A-8033-19BF4266C5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1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3519EBF3-3CB1-471F-B447-A6BF6C593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31A920B-98F1-44D1-962D-EAC72B9B8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6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17694" y="378501"/>
            <a:ext cx="867410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" algn="ctr" eaLnBrk="0" hangingPunct="0">
              <a:lnSpc>
                <a:spcPct val="80000"/>
              </a:lnSpc>
              <a:defRPr/>
            </a:pPr>
            <a:endParaRPr lang="en-US" sz="480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  <a:p>
            <a:pPr marL="57150" algn="ctr" eaLnBrk="0" hangingPunct="0">
              <a:lnSpc>
                <a:spcPct val="80000"/>
              </a:lnSpc>
              <a:defRPr/>
            </a:pPr>
            <a:r>
              <a:rPr lang="en-US" sz="4800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8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</a:t>
            </a:r>
            <a:endParaRPr lang="en-US" sz="4800" b="1" i="1" dirty="0" smtClean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algn="ctr" eaLnBrk="0" hangingPunct="0">
              <a:lnSpc>
                <a:spcPct val="80000"/>
              </a:lnSpc>
              <a:defRPr/>
            </a:pPr>
            <a:r>
              <a:rPr lang="en-US" sz="4800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BORN </a:t>
            </a:r>
            <a:r>
              <a:rPr lang="en-US" sz="48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MADE?</a:t>
            </a:r>
            <a:endParaRPr lang="en-US" sz="3600" b="1" i="1" dirty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 smtClean="0">
              <a:latin typeface="+mn-lt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 smtClean="0">
              <a:latin typeface="+mn-lt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 smtClean="0">
              <a:latin typeface="+mn-lt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 smtClean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 smtClean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endParaRPr lang="en-US" sz="2400" dirty="0" smtClean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r>
              <a:rPr lang="en-US" sz="2400" dirty="0" smtClean="0">
                <a:latin typeface="Arial Black" panose="020B0A04020102020204" pitchFamily="34" charset="0"/>
                <a:ea typeface="+mn-ea"/>
              </a:rPr>
              <a:t>20 April 2017</a:t>
            </a:r>
          </a:p>
          <a:p>
            <a:pPr marL="57150" algn="ctr" eaLnBrk="0" hangingPunct="0">
              <a:defRPr/>
            </a:pPr>
            <a:r>
              <a:rPr lang="en-US" sz="2400" dirty="0" smtClean="0">
                <a:latin typeface="Arial Black" panose="020B0A04020102020204" pitchFamily="34" charset="0"/>
                <a:ea typeface="+mn-ea"/>
              </a:rPr>
              <a:t>Karol M. Wasylyshyn, </a:t>
            </a:r>
            <a:r>
              <a:rPr lang="en-US" sz="2400" dirty="0" err="1" smtClean="0">
                <a:latin typeface="Arial Black" panose="020B0A04020102020204" pitchFamily="34" charset="0"/>
                <a:ea typeface="+mn-ea"/>
              </a:rPr>
              <a:t>Psy.D</a:t>
            </a:r>
            <a:r>
              <a:rPr lang="en-US" sz="2400" dirty="0" smtClean="0">
                <a:latin typeface="Arial Black" panose="020B0A04020102020204" pitchFamily="34" charset="0"/>
                <a:ea typeface="+mn-ea"/>
              </a:rPr>
              <a:t>.</a:t>
            </a:r>
            <a:endParaRPr lang="en-US" sz="2400" dirty="0">
              <a:latin typeface="Arial Black" panose="020B0A04020102020204" pitchFamily="34" charset="0"/>
              <a:ea typeface="+mn-ea"/>
            </a:endParaRPr>
          </a:p>
          <a:p>
            <a:pPr marL="57150" algn="ctr" eaLnBrk="0" hangingPunct="0">
              <a:defRPr/>
            </a:pPr>
            <a:r>
              <a:rPr lang="en-US" sz="2800" dirty="0">
                <a:solidFill>
                  <a:schemeClr val="folHlink"/>
                </a:solidFill>
                <a:latin typeface="35 Helvetica Thin" charset="0"/>
                <a:ea typeface="+mn-ea"/>
              </a:rPr>
              <a:t>	</a:t>
            </a:r>
          </a:p>
          <a:p>
            <a:pPr marL="57150" algn="ctr" eaLnBrk="0" hangingPunct="0">
              <a:defRPr/>
            </a:pPr>
            <a:r>
              <a:rPr lang="en-US" sz="2800" b="1" i="1" dirty="0">
                <a:solidFill>
                  <a:schemeClr val="folHlink"/>
                </a:solidFill>
                <a:ea typeface="+mn-ea"/>
              </a:rPr>
              <a:t>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09" y="3052806"/>
            <a:ext cx="6375470" cy="1071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791200" y="2209800"/>
            <a:ext cx="2590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A genuine focus on others that promotes strong relationships. Empathy for others’ concerns.  Tuned into organization culture factors.  Affirmation of work well done.</a:t>
            </a:r>
          </a:p>
          <a:p>
            <a:endParaRPr lang="en-US" sz="2000">
              <a:solidFill>
                <a:srgbClr val="FFFF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15000" y="12192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ea typeface="ヒラギノ角ゴ Pro W3" pitchFamily="48" charset="-128"/>
              </a:rPr>
              <a:t>Attunement: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80125" y="224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84800" y="5254625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Core Ability: Using emotions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943600" y="2579914"/>
            <a:ext cx="259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FF00"/>
                </a:solidFill>
              </a:rPr>
              <a:t>A genuine focus on others’ concerns. Being tuned into organization culture factors.  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34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5263" y="1157288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ea typeface="ヒラギノ角ゴ Pro W3" pitchFamily="48" charset="-128"/>
              </a:rPr>
              <a:t>Relationship Traction:</a:t>
            </a:r>
            <a:endParaRPr lang="en-US" sz="2800" b="1">
              <a:solidFill>
                <a:schemeClr val="bg2"/>
              </a:solidFill>
              <a:ea typeface="ヒラギノ角ゴ Pro W3" pitchFamily="48" charset="-128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795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43139" y="2086965"/>
            <a:ext cx="2743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 dirty="0"/>
              <a:t>The capacity to form relationships that are “real” not just transactional. </a:t>
            </a:r>
            <a:r>
              <a:rPr lang="en-US" sz="2000" b="1" dirty="0" smtClean="0"/>
              <a:t>Sufficient </a:t>
            </a:r>
            <a:r>
              <a:rPr lang="en-US" sz="2000" b="1" dirty="0"/>
              <a:t>emotional understanding to build collaborative teams that deliver results.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0" y="5363255"/>
            <a:ext cx="4298950" cy="366712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Core Ability: Understanding 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1" y="1398012"/>
            <a:ext cx="797705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3200" b="1" dirty="0">
              <a:latin typeface="Arial Black" panose="020B0A04020102020204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3200" b="1" dirty="0">
                <a:latin typeface="Arial Black" panose="020B0A04020102020204" pitchFamily="34" charset="0"/>
              </a:rPr>
              <a:t>“No doubt emotional intelligence is more rare than book smarts, but my experience says it is actually </a:t>
            </a:r>
            <a:r>
              <a:rPr lang="en-US" sz="3200" b="1" i="1" dirty="0">
                <a:latin typeface="Arial Black" panose="020B0A04020102020204" pitchFamily="34" charset="0"/>
              </a:rPr>
              <a:t>more</a:t>
            </a:r>
            <a:r>
              <a:rPr lang="en-US" sz="3200" b="1" dirty="0">
                <a:latin typeface="Arial Black" panose="020B0A04020102020204" pitchFamily="34" charset="0"/>
              </a:rPr>
              <a:t> important in the making of a leader.  You just can’t ignore it.”</a:t>
            </a:r>
          </a:p>
          <a:p>
            <a:pPr eaLnBrk="0" hangingPunct="0"/>
            <a:endParaRPr lang="en-US" sz="2400" b="1" dirty="0">
              <a:latin typeface="Arial Black" panose="020B0A04020102020204" pitchFamily="34" charset="0"/>
            </a:endParaRPr>
          </a:p>
          <a:p>
            <a:pPr algn="r" eaLnBrk="0" hangingPunct="0"/>
            <a:r>
              <a:rPr lang="en-US" b="1" i="1" dirty="0">
                <a:latin typeface="Arial Black" panose="020B0A04020102020204" pitchFamily="34" charset="0"/>
              </a:rPr>
              <a:t>Jack Welch, Wall Street Journal, 1/23/04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10135" y="301203"/>
            <a:ext cx="3569713" cy="3087876"/>
            <a:chOff x="770378" y="137123"/>
            <a:chExt cx="3569713" cy="3276018"/>
          </a:xfrm>
        </p:grpSpPr>
        <p:pic>
          <p:nvPicPr>
            <p:cNvPr id="2056" name="Picture 8" descr="Image result for robert ruffolo wye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368" y="137123"/>
              <a:ext cx="3021734" cy="319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70378" y="3043809"/>
              <a:ext cx="3569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The Relentless Champion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7168" y="3488908"/>
            <a:ext cx="3854145" cy="3348235"/>
            <a:chOff x="4505971" y="137123"/>
            <a:chExt cx="3569713" cy="3348235"/>
          </a:xfrm>
        </p:grpSpPr>
        <p:pic>
          <p:nvPicPr>
            <p:cNvPr id="1026" name="Picture 2" descr="Image result for rose lee dup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550" y="137123"/>
              <a:ext cx="2823443" cy="319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05971" y="3116026"/>
              <a:ext cx="3569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The Duality Within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23954" y="3488908"/>
            <a:ext cx="4017953" cy="3369092"/>
            <a:chOff x="604531" y="3537872"/>
            <a:chExt cx="3831772" cy="3069056"/>
          </a:xfrm>
        </p:grpSpPr>
        <p:pic>
          <p:nvPicPr>
            <p:cNvPr id="2058" name="Picture 10" descr="Image result for pierre brondea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550" y="3537872"/>
              <a:ext cx="3021734" cy="305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4531" y="6237596"/>
              <a:ext cx="3831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The Recovering Perfectionist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9793" y="301203"/>
            <a:ext cx="3691520" cy="3087876"/>
            <a:chOff x="4689319" y="3519052"/>
            <a:chExt cx="3569714" cy="3087876"/>
          </a:xfrm>
        </p:grpSpPr>
        <p:pic>
          <p:nvPicPr>
            <p:cNvPr id="1028" name="Picture 4" descr="Gerald Mosel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160" y="3519052"/>
              <a:ext cx="2912033" cy="3057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89319" y="6237596"/>
              <a:ext cx="3569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A Midlife Reinvention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61852" y="581707"/>
            <a:ext cx="76546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z="3600" b="1" dirty="0">
                <a:latin typeface="Arial Black" panose="020B0A04020102020204" pitchFamily="34" charset="0"/>
              </a:rPr>
              <a:t>WHY WERE THESE LEADERS </a:t>
            </a:r>
            <a:r>
              <a:rPr lang="en-US" sz="3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DESTINED TO LEAD</a:t>
            </a:r>
            <a:r>
              <a:rPr lang="en-US" sz="36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70264" y="1973624"/>
            <a:ext cx="819476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 </a:t>
            </a:r>
            <a:endParaRPr lang="en-US" sz="3200" dirty="0"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 Black" panose="020B0A04020102020204" pitchFamily="34" charset="0"/>
              </a:rPr>
              <a:t>EMOTIONAL INTELLIGENCE</a:t>
            </a:r>
            <a:endParaRPr lang="en-US" sz="3200" dirty="0"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Arial Black" panose="020B0A04020102020204" pitchFamily="34" charset="0"/>
              </a:rPr>
              <a:t>TOTAL </a:t>
            </a:r>
            <a:r>
              <a:rPr lang="en-US" sz="3200" b="1" dirty="0">
                <a:latin typeface="Arial Black" panose="020B0A04020102020204" pitchFamily="34" charset="0"/>
              </a:rPr>
              <a:t>BRAIN LEADERSHIP  </a:t>
            </a:r>
            <a:r>
              <a:rPr lang="en-US" sz="2400" b="1" dirty="0">
                <a:latin typeface="Arial Black" panose="020B0A04020102020204" pitchFamily="34" charset="0"/>
              </a:rPr>
              <a:t>(TBL</a:t>
            </a:r>
            <a:r>
              <a:rPr lang="en-US" sz="2400" b="1" dirty="0" smtClean="0">
                <a:latin typeface="Arial Black" panose="020B0A04020102020204" pitchFamily="34" charset="0"/>
              </a:rPr>
              <a:t>)</a:t>
            </a:r>
            <a:r>
              <a:rPr lang="en-US" sz="2400" b="1" dirty="0">
                <a:latin typeface="Arial Black" panose="020B0A04020102020204" pitchFamily="34" charset="0"/>
              </a:rPr>
              <a:t> </a:t>
            </a:r>
            <a:endParaRPr lang="en-US" sz="2400" dirty="0"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Arial Black" panose="020B0A04020102020204" pitchFamily="34" charset="0"/>
              </a:rPr>
              <a:t>PRODUCTIVE </a:t>
            </a:r>
            <a:r>
              <a:rPr lang="en-US" sz="3200" b="1" dirty="0">
                <a:latin typeface="Arial Black" panose="020B0A04020102020204" pitchFamily="34" charset="0"/>
              </a:rPr>
              <a:t>NARCISSISM </a:t>
            </a:r>
            <a:endParaRPr lang="en-US" sz="3200" dirty="0">
              <a:latin typeface="Arial Black" panose="020B0A04020102020204" pitchFamily="34" charset="0"/>
            </a:endParaRPr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0561" y="572998"/>
            <a:ext cx="7907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z="3600" b="1" dirty="0">
                <a:latin typeface="Arial Black" panose="020B0A04020102020204" pitchFamily="34" charset="0"/>
              </a:rPr>
              <a:t>TOOLS for EVOLVING </a:t>
            </a:r>
            <a:r>
              <a:rPr lang="en-US" sz="3600" b="1" i="1" dirty="0">
                <a:latin typeface="Arial Black" panose="020B0A04020102020204" pitchFamily="34" charset="0"/>
              </a:rPr>
              <a:t>YOUR</a:t>
            </a:r>
            <a:r>
              <a:rPr lang="en-US" sz="3600" b="1" dirty="0">
                <a:latin typeface="Arial Black" panose="020B0A04020102020204" pitchFamily="34" charset="0"/>
              </a:rPr>
              <a:t> LEADERSHIP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87830" y="1773327"/>
            <a:ext cx="8164284" cy="40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CLARITY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GRIT</a:t>
            </a:r>
            <a:endParaRPr lang="en-US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EQi</a:t>
            </a:r>
            <a:r>
              <a:rPr lang="en-U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BarOn</a:t>
            </a:r>
            <a:r>
              <a:rPr lang="en-US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Emotional Quotient Inventory (Multi-Health Systems, Inc. - </a:t>
            </a:r>
            <a:r>
              <a:rPr lang="en-US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www.mhs.com</a:t>
            </a:r>
            <a:r>
              <a:rPr lang="en-US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VISUAL LEADERSHIP METAPHOR </a:t>
            </a:r>
            <a:r>
              <a:rPr lang="en-U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VLM)</a:t>
            </a:r>
            <a:endParaRPr lang="en-US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1436914"/>
            <a:ext cx="8212183" cy="369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0800" y="-788124"/>
            <a:ext cx="3857899" cy="81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1193075"/>
            <a:ext cx="8003177" cy="4032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9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read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76250"/>
            <a:ext cx="7848600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1402" y="2453640"/>
            <a:ext cx="527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read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76250"/>
            <a:ext cx="78486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086600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Karol M. Wasylyshyn,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Psy.D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(WA-SA-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LISH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-IN)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Email:  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kwasylyshyn@erols.com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Phone:  1 215 627 0855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Website:  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www.karolwasylyshyn.com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  INFORMATION</a:t>
            </a:r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" name="Rectangle 20"/>
          <p:cNvSpPr>
            <a:spLocks noGrp="1" noChangeArrowheads="1"/>
          </p:cNvSpPr>
          <p:nvPr>
            <p:ph idx="1"/>
          </p:nvPr>
        </p:nvSpPr>
        <p:spPr>
          <a:xfrm>
            <a:off x="588830" y="2193956"/>
            <a:ext cx="7752171" cy="2379129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rgbClr val="FF3300"/>
              </a:buClr>
              <a:buFontTx/>
              <a:buNone/>
              <a:defRPr/>
            </a:pPr>
            <a:r>
              <a:rPr lang="en-US" sz="6000" b="1" dirty="0">
                <a:effectLst/>
                <a:latin typeface="Arial Black" panose="020B0A04020102020204" pitchFamily="34" charset="0"/>
              </a:rPr>
              <a:t>Leaders are </a:t>
            </a:r>
            <a:endParaRPr lang="en-US" sz="6000" b="1" dirty="0" smtClean="0">
              <a:effectLst/>
              <a:latin typeface="Arial Black" panose="020B0A04020102020204" pitchFamily="34" charset="0"/>
            </a:endParaRPr>
          </a:p>
          <a:p>
            <a:pPr marL="0" indent="0" algn="ctr" fontAlgn="auto">
              <a:spcAft>
                <a:spcPts val="0"/>
              </a:spcAft>
              <a:buClr>
                <a:srgbClr val="FF3300"/>
              </a:buClr>
              <a:buFontTx/>
              <a:buNone/>
              <a:defRPr/>
            </a:pPr>
            <a:r>
              <a:rPr lang="en-US" sz="6000" b="1" i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destined </a:t>
            </a:r>
            <a:r>
              <a:rPr lang="en-US" sz="60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to lead</a:t>
            </a:r>
            <a:endParaRPr lang="en-US" sz="6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827315"/>
            <a:ext cx="9144000" cy="1600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en-US" sz="360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en-US" sz="6000" b="1" dirty="0">
                <a:effectLst/>
              </a:rPr>
              <a:t>3 </a:t>
            </a:r>
            <a:r>
              <a:rPr lang="en-US" sz="6000" b="1" i="1" dirty="0">
                <a:effectLst/>
              </a:rPr>
              <a:t>destiny </a:t>
            </a:r>
            <a:r>
              <a:rPr lang="en-US" sz="6000" b="1" dirty="0">
                <a:effectLst/>
              </a:rPr>
              <a:t>factors: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en-US" sz="28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750" y="2169247"/>
            <a:ext cx="4899273" cy="3959225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endParaRPr lang="en-US" sz="900" b="1" dirty="0" smtClean="0"/>
          </a:p>
          <a:p>
            <a:pPr marL="0" indent="0" algn="ctr">
              <a:buNone/>
            </a:pPr>
            <a:r>
              <a:rPr lang="en-US" sz="3600" b="1" dirty="0">
                <a:effectLst/>
              </a:rPr>
              <a:t> </a:t>
            </a:r>
            <a:endParaRPr lang="en-US" sz="3600" dirty="0">
              <a:effectLst/>
            </a:endParaRP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4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Experience</a:t>
            </a:r>
            <a:endParaRPr lang="en-US" sz="54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4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Experience</a:t>
            </a:r>
            <a:endParaRPr lang="en-US" sz="54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400" b="1" i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Behavior</a:t>
            </a:r>
            <a:endParaRPr lang="en-US" sz="5400" i="1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  <a:buFont typeface="Wingdings 2" pitchFamily="18" charset="2"/>
              <a:buNone/>
            </a:pPr>
            <a:endParaRPr lang="en-US" sz="1400" dirty="0" smtClean="0"/>
          </a:p>
          <a:p>
            <a:pPr algn="ctr">
              <a:buFont typeface="Wingdings 2" pitchFamily="18" charset="2"/>
              <a:buNone/>
            </a:pPr>
            <a:endParaRPr lang="en-US" sz="400" dirty="0" smtClean="0"/>
          </a:p>
          <a:p>
            <a:pPr algn="ctr">
              <a:buFont typeface="Wingdings 2" pitchFamily="18" charset="2"/>
              <a:buNone/>
            </a:pPr>
            <a:r>
              <a:rPr lang="en-US" sz="800" dirty="0" smtClean="0"/>
              <a:t>.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44450"/>
            <a:ext cx="92583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390900" y="236220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i="1" dirty="0">
                <a:solidFill>
                  <a:schemeClr val="bg1"/>
                </a:solidFill>
                <a:latin typeface="Arial Black" pitchFamily="34" charset="0"/>
                <a:ea typeface="ヒラギノ角ゴ Pro W3" pitchFamily="48" charset="-128"/>
              </a:rPr>
              <a:t>WHAT</a:t>
            </a:r>
            <a:endParaRPr lang="en-US" sz="4000" b="1" i="1" u="sng" dirty="0">
              <a:solidFill>
                <a:schemeClr val="bg1"/>
              </a:solidFill>
              <a:latin typeface="Arial Black" pitchFamily="34" charset="0"/>
              <a:ea typeface="ヒラギノ角ゴ Pro W3" pitchFamily="48" charset="-128"/>
            </a:endParaRPr>
          </a:p>
          <a:p>
            <a:pPr algn="ctr" eaLnBrk="0" hangingPunct="0"/>
            <a:endParaRPr lang="en-US" sz="4000" b="1" i="1" dirty="0">
              <a:solidFill>
                <a:schemeClr val="bg1"/>
              </a:solidFill>
              <a:latin typeface="Arial Black" pitchFamily="34" charset="0"/>
              <a:ea typeface="ヒラギノ角ゴ Pro W3" pitchFamily="48" charset="-128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638006" y="46482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i="1" dirty="0">
                <a:latin typeface="Arial Black" pitchFamily="34" charset="0"/>
                <a:ea typeface="ヒラギノ角ゴ Pro W3" pitchFamily="48" charset="-128"/>
              </a:rPr>
              <a:t>HOW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/>
              <a:t>LEADERSHIP:  THE </a:t>
            </a:r>
            <a:r>
              <a:rPr lang="en-US" sz="3200" b="1" i="1" dirty="0"/>
              <a:t>WHAT </a:t>
            </a:r>
            <a:r>
              <a:rPr lang="en-US" sz="3200" b="1" dirty="0"/>
              <a:t>and the </a:t>
            </a:r>
            <a:r>
              <a:rPr lang="en-US" sz="3200" b="1" i="1" dirty="0"/>
              <a:t>HOW</a:t>
            </a:r>
            <a:endParaRPr lang="en-US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278674"/>
            <a:ext cx="7803140" cy="923109"/>
          </a:xfrm>
        </p:spPr>
        <p:txBody>
          <a:bodyPr anchor="t" anchorCtr="0">
            <a:noAutofit/>
          </a:bodyPr>
          <a:lstStyle/>
          <a:p>
            <a:r>
              <a:rPr lang="en-US" sz="3200" b="1" dirty="0">
                <a:effectLst/>
                <a:latin typeface="Arial Black" panose="020B0A04020102020204" pitchFamily="34" charset="0"/>
              </a:rPr>
              <a:t>Emotional Intelligence (EQ): 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/>
            </a:r>
            <a:br>
              <a:rPr lang="en-US" sz="3200" dirty="0">
                <a:effectLst/>
                <a:latin typeface="Arial Black" panose="020B0A04020102020204" pitchFamily="34" charset="0"/>
              </a:rPr>
            </a:br>
            <a:r>
              <a:rPr lang="en-US" sz="3200" b="1" dirty="0">
                <a:effectLst/>
                <a:latin typeface="Arial Black" panose="020B0A04020102020204" pitchFamily="34" charset="0"/>
              </a:rPr>
              <a:t> 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/>
            </a:r>
            <a:br>
              <a:rPr lang="en-US" sz="3200" dirty="0">
                <a:effectLst/>
                <a:latin typeface="Arial Black" panose="020B0A04020102020204" pitchFamily="34" charset="0"/>
              </a:rPr>
            </a:br>
            <a:r>
              <a:rPr lang="en-US" sz="3200" dirty="0">
                <a:effectLst/>
                <a:latin typeface="Arial Black" panose="020B0A04020102020204" pitchFamily="34" charset="0"/>
              </a:rPr>
              <a:t/>
            </a:r>
            <a:br>
              <a:rPr lang="en-US" sz="3200" dirty="0">
                <a:effectLst/>
                <a:latin typeface="Arial Black" panose="020B0A04020102020204" pitchFamily="34" charset="0"/>
              </a:rPr>
            </a:b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2290" name="Picture 4" descr="EI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352" y="1966985"/>
            <a:ext cx="3065462" cy="44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31" y="933040"/>
            <a:ext cx="8073104" cy="1107141"/>
          </a:xfrm>
        </p:spPr>
        <p:txBody>
          <a:bodyPr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effectLst/>
                <a:latin typeface="Arial Black" panose="020B0A04020102020204" pitchFamily="34" charset="0"/>
              </a:rPr>
              <a:t>Core Leadership Factor – on a par with other leadership </a:t>
            </a:r>
            <a:r>
              <a:rPr lang="en-US" sz="3200" b="1" dirty="0" smtClean="0">
                <a:effectLst/>
                <a:latin typeface="Arial Black" panose="020B0A04020102020204" pitchFamily="34" charset="0"/>
              </a:rPr>
              <a:t>competencies</a:t>
            </a:r>
          </a:p>
          <a:p>
            <a:endParaRPr lang="en-US" b="1" dirty="0">
              <a:effectLst/>
              <a:latin typeface="Arial Black" panose="020B0A04020102020204" pitchFamily="34" charset="0"/>
            </a:endParaRPr>
          </a:p>
          <a:p>
            <a:endParaRPr lang="en-US" b="1" dirty="0" smtClean="0">
              <a:effectLst/>
              <a:latin typeface="Arial Black" panose="020B0A04020102020204" pitchFamily="34" charset="0"/>
            </a:endParaRPr>
          </a:p>
          <a:p>
            <a:endParaRPr lang="en-US" b="1" dirty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b="1" dirty="0" smtClean="0">
              <a:effectLst/>
              <a:latin typeface="Arial Black" panose="020B0A04020102020204" pitchFamily="34" charset="0"/>
            </a:endParaRPr>
          </a:p>
          <a:p>
            <a:endParaRPr lang="en-US" b="1" dirty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b="1" dirty="0" smtClean="0">
              <a:effectLst/>
              <a:latin typeface="Arial Black" panose="020B0A04020102020204" pitchFamily="34" charset="0"/>
            </a:endParaRPr>
          </a:p>
          <a:p>
            <a:endParaRPr lang="en-US" b="1" dirty="0">
              <a:effectLst/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85875" y="842963"/>
            <a:ext cx="7196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z="4000" b="1">
                <a:latin typeface="Arial Black" pitchFamily="34" charset="0"/>
              </a:rPr>
              <a:t>Emotional Intelligence:  </a:t>
            </a: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z="4000" b="1">
                <a:latin typeface="Arial Black" pitchFamily="34" charset="0"/>
              </a:rPr>
              <a:t>Four Dimensions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898650" y="2322513"/>
            <a:ext cx="70675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Arial Black" pitchFamily="34" charset="0"/>
              </a:rPr>
              <a:t>SO SMART</a:t>
            </a:r>
            <a:r>
              <a:rPr lang="en-US" sz="1600" i="1" dirty="0">
                <a:solidFill>
                  <a:srgbClr val="C00000"/>
                </a:solidFill>
                <a:latin typeface="Arial Black" pitchFamily="34" charset="0"/>
              </a:rPr>
              <a:t>®</a:t>
            </a:r>
          </a:p>
          <a:p>
            <a:endParaRPr lang="en-US" sz="3200" i="1" dirty="0">
              <a:solidFill>
                <a:srgbClr val="FF3300"/>
              </a:solidFill>
              <a:latin typeface="Arial Black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S</a:t>
            </a:r>
            <a:r>
              <a:rPr lang="en-US" sz="3200" dirty="0">
                <a:latin typeface="Arial Black" pitchFamily="34" charset="0"/>
              </a:rPr>
              <a:t>elf-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O</a:t>
            </a:r>
            <a:r>
              <a:rPr lang="en-US" sz="3200" dirty="0">
                <a:latin typeface="Arial Black" pitchFamily="34" charset="0"/>
              </a:rPr>
              <a:t>bservation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S</a:t>
            </a:r>
            <a:r>
              <a:rPr lang="en-US" sz="3200" dirty="0">
                <a:latin typeface="Arial Black" pitchFamily="34" charset="0"/>
              </a:rPr>
              <a:t>elf-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en-US" sz="3200" dirty="0">
                <a:latin typeface="Arial Black" pitchFamily="34" charset="0"/>
              </a:rPr>
              <a:t>anagement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sz="3200" dirty="0">
                <a:latin typeface="Arial Black" pitchFamily="34" charset="0"/>
              </a:rPr>
              <a:t>ttunement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R</a:t>
            </a:r>
            <a:r>
              <a:rPr lang="en-US" sz="3200" dirty="0">
                <a:latin typeface="Arial Black" pitchFamily="34" charset="0"/>
              </a:rPr>
              <a:t>elationship 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r>
              <a:rPr lang="en-US" sz="3200" dirty="0">
                <a:latin typeface="Arial Black" pitchFamily="34" charset="0"/>
              </a:rPr>
              <a:t>raction</a:t>
            </a:r>
          </a:p>
          <a:p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638800" y="1295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  <a:ea typeface="ヒラギノ角ゴ Pro W3" pitchFamily="48" charset="-128"/>
              </a:rPr>
              <a:t>Self-Observation: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37275" y="3121293"/>
            <a:ext cx="24749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</a:rPr>
              <a:t>The awareness of our emotions --and their effects on others. </a:t>
            </a:r>
            <a:endParaRPr lang="en-US" sz="2000" b="1" dirty="0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789488" y="5465763"/>
            <a:ext cx="384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Core Ability: Perceiving 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29200" y="1554163"/>
            <a:ext cx="35052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ea typeface="ヒラギノ角ゴ Pro W3" pitchFamily="48" charset="-128"/>
              </a:rPr>
              <a:t>Self-Management:</a:t>
            </a:r>
          </a:p>
          <a:p>
            <a:pPr eaLnBrk="0" hangingPunct="0"/>
            <a:endParaRPr lang="en-US" sz="2000" b="1">
              <a:solidFill>
                <a:srgbClr val="000000"/>
              </a:solidFill>
              <a:ea typeface="ヒラギノ角ゴ Pro W3" pitchFamily="48" charset="-128"/>
            </a:endParaRPr>
          </a:p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The ability to control emotions, and to channel them as a resource for achieving work and life objectives.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572000" y="485933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Core Ability: Managing 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287</Words>
  <Application>Microsoft Office PowerPoint</Application>
  <PresentationFormat>On-screen Show (4:3)</PresentationFormat>
  <Paragraphs>94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35 Helvetica Thin</vt:lpstr>
      <vt:lpstr>Arial</vt:lpstr>
      <vt:lpstr>Arial Black</vt:lpstr>
      <vt:lpstr>Calibri</vt:lpstr>
      <vt:lpstr>Century Gothic</vt:lpstr>
      <vt:lpstr>Osaka</vt:lpstr>
      <vt:lpstr>Times New Roman</vt:lpstr>
      <vt:lpstr>Wingdings</vt:lpstr>
      <vt:lpstr>Wingdings 2</vt:lpstr>
      <vt:lpstr>ヒラギノ角ゴ Pro W3</vt:lpstr>
      <vt:lpstr>Mesh</vt:lpstr>
      <vt:lpstr>PowerPoint Presentation</vt:lpstr>
      <vt:lpstr>PowerPoint Presentation</vt:lpstr>
      <vt:lpstr>PowerPoint Presentation</vt:lpstr>
      <vt:lpstr> 3 destiny factors:  </vt:lpstr>
      <vt:lpstr>PowerPoint Presentation</vt:lpstr>
      <vt:lpstr>Emotional Intelligence (EQ):  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Leadership Development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Testa</dc:creator>
  <cp:lastModifiedBy>Carol Tests</cp:lastModifiedBy>
  <cp:revision>113</cp:revision>
  <cp:lastPrinted>2017-04-12T17:05:11Z</cp:lastPrinted>
  <dcterms:created xsi:type="dcterms:W3CDTF">2004-08-31T15:05:44Z</dcterms:created>
  <dcterms:modified xsi:type="dcterms:W3CDTF">2017-04-18T16:17:01Z</dcterms:modified>
</cp:coreProperties>
</file>