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56" r:id="rId2"/>
    <p:sldId id="324" r:id="rId3"/>
    <p:sldId id="293" r:id="rId4"/>
    <p:sldId id="288" r:id="rId5"/>
    <p:sldId id="315" r:id="rId6"/>
    <p:sldId id="297" r:id="rId7"/>
    <p:sldId id="316" r:id="rId8"/>
    <p:sldId id="317" r:id="rId9"/>
    <p:sldId id="318" r:id="rId10"/>
    <p:sldId id="319" r:id="rId11"/>
    <p:sldId id="320" r:id="rId12"/>
    <p:sldId id="321" r:id="rId13"/>
    <p:sldId id="294" r:id="rId14"/>
    <p:sldId id="322" r:id="rId15"/>
    <p:sldId id="323"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90033"/>
    <a:srgbClr val="FF9933"/>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AFF7FEAB-1632-44E3-B47D-458956EFB035}" type="datetimeFigureOut">
              <a:rPr lang="en-US" smtClean="0"/>
              <a:t>11/15/2016</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F718BD2-155E-44B6-9813-BC3A1A40FCE9}" type="slidenum">
              <a:rPr lang="en-US" smtClean="0"/>
              <a:t>‹#›</a:t>
            </a:fld>
            <a:endParaRPr lang="en-US" dirty="0"/>
          </a:p>
        </p:txBody>
      </p:sp>
    </p:spTree>
    <p:extLst>
      <p:ext uri="{BB962C8B-B14F-4D97-AF65-F5344CB8AC3E}">
        <p14:creationId xmlns:p14="http://schemas.microsoft.com/office/powerpoint/2010/main" val="53813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387D391-4260-40F3-9B94-841A9EA3B50A}"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94C18D-0376-4E69-BEE4-583590C6D703}" type="datetimeFigureOut">
              <a:rPr lang="en-US" smtClean="0"/>
              <a:pPr/>
              <a:t>11/15/2016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387D391-4260-40F3-9B94-841A9EA3B5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B94C18D-0376-4E69-BEE4-583590C6D703}" type="datetimeFigureOut">
              <a:rPr lang="en-US" smtClean="0"/>
              <a:pPr/>
              <a:t>11/15/2016</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B387D391-4260-40F3-9B94-841A9EA3B5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B94C18D-0376-4E69-BEE4-583590C6D703}" type="datetimeFigureOut">
              <a:rPr lang="en-US" smtClean="0"/>
              <a:pPr/>
              <a:t>11/15/2016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387D391-4260-40F3-9B94-841A9EA3B50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065574"/>
            <a:ext cx="8305800" cy="838200"/>
          </a:xfrm>
          <a:noFill/>
          <a:ln w="25400" cap="rnd">
            <a:noFill/>
            <a:round/>
          </a:ln>
          <a:effectLst/>
        </p:spPr>
        <p:txBody>
          <a:bodyPr anchor="ctr" anchorCtr="0">
            <a:noAutofit/>
          </a:bodyPr>
          <a:lstStyle/>
          <a:p>
            <a:pPr algn="r"/>
            <a:r>
              <a:rPr lang="en-US" sz="32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2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400" cap="none" dirty="0" smtClean="0">
                <a:solidFill>
                  <a:schemeClr val="tx1">
                    <a:lumMod val="50000"/>
                    <a:lumOff val="50000"/>
                  </a:schemeClr>
                </a:solidFill>
                <a:effectLst/>
                <a:latin typeface="Arial" pitchFamily="34" charset="0"/>
                <a:cs typeface="Arial" pitchFamily="34" charset="0"/>
              </a:rPr>
              <a:t>Karol M. Wasylyshyn, </a:t>
            </a:r>
            <a:r>
              <a:rPr lang="en-US" sz="2400" cap="none" dirty="0" err="1" smtClean="0">
                <a:solidFill>
                  <a:schemeClr val="tx1">
                    <a:lumMod val="50000"/>
                    <a:lumOff val="50000"/>
                  </a:schemeClr>
                </a:solidFill>
                <a:effectLst/>
                <a:latin typeface="Arial" pitchFamily="34" charset="0"/>
                <a:cs typeface="Arial" pitchFamily="34" charset="0"/>
              </a:rPr>
              <a:t>Psy.D</a:t>
            </a:r>
            <a:r>
              <a:rPr lang="en-US" sz="2400" cap="none" dirty="0" smtClean="0">
                <a:solidFill>
                  <a:schemeClr val="tx1">
                    <a:lumMod val="50000"/>
                    <a:lumOff val="50000"/>
                  </a:schemeClr>
                </a:solidFill>
                <a:effectLst/>
                <a:latin typeface="Arial" pitchFamily="34" charset="0"/>
                <a:cs typeface="Arial" pitchFamily="34" charset="0"/>
              </a:rPr>
              <a:t>.                   </a:t>
            </a:r>
            <a:br>
              <a:rPr lang="en-US" sz="2400" cap="none" dirty="0" smtClean="0">
                <a:solidFill>
                  <a:schemeClr val="tx1">
                    <a:lumMod val="50000"/>
                    <a:lumOff val="50000"/>
                  </a:schemeClr>
                </a:solidFill>
                <a:effectLst/>
                <a:latin typeface="Arial" pitchFamily="34" charset="0"/>
                <a:cs typeface="Arial" pitchFamily="34" charset="0"/>
              </a:rPr>
            </a:br>
            <a:r>
              <a:rPr lang="en-US" sz="2400" b="0" cap="none" dirty="0" smtClean="0">
                <a:ln w="12700">
                  <a:noFill/>
                  <a:prstDash val="solid"/>
                </a:ln>
                <a:solidFill>
                  <a:schemeClr val="tx1">
                    <a:lumMod val="50000"/>
                    <a:lumOff val="50000"/>
                  </a:schemeClr>
                </a:solidFill>
                <a:effectLst/>
                <a:latin typeface="Arial" pitchFamily="34" charset="0"/>
                <a:cs typeface="Arial" pitchFamily="34" charset="0"/>
              </a:rPr>
              <a:t>November 18, 2016</a:t>
            </a:r>
            <a:r>
              <a:rPr lang="en-US" sz="2400" cap="none" dirty="0" smtClean="0">
                <a:ln w="12700">
                  <a:noFill/>
                  <a:prstDash val="solid"/>
                </a:ln>
                <a:solidFill>
                  <a:schemeClr val="tx1">
                    <a:lumMod val="50000"/>
                    <a:lumOff val="50000"/>
                  </a:schemeClr>
                </a:solidFill>
                <a:effectLst/>
                <a:latin typeface="Arial" pitchFamily="34" charset="0"/>
                <a:cs typeface="Arial" pitchFamily="34" charset="0"/>
              </a:rPr>
              <a:t/>
            </a:r>
            <a:br>
              <a:rPr lang="en-US" sz="2400" cap="none" dirty="0" smtClean="0">
                <a:ln w="12700">
                  <a:noFill/>
                  <a:prstDash val="solid"/>
                </a:ln>
                <a:solidFill>
                  <a:schemeClr val="tx1">
                    <a:lumMod val="50000"/>
                    <a:lumOff val="50000"/>
                  </a:schemeClr>
                </a:solidFill>
                <a:effectLst/>
                <a:latin typeface="Arial" pitchFamily="34" charset="0"/>
                <a:cs typeface="Arial" pitchFamily="34" charset="0"/>
              </a:rPr>
            </a:br>
            <a:r>
              <a:rPr lang="en-US" sz="1400" b="0" cap="none" dirty="0" smtClean="0">
                <a:solidFill>
                  <a:schemeClr val="tx1">
                    <a:lumMod val="50000"/>
                    <a:lumOff val="50000"/>
                  </a:schemeClr>
                </a:solidFill>
                <a:effectLst/>
                <a:latin typeface="Arial" pitchFamily="34" charset="0"/>
                <a:cs typeface="Arial" pitchFamily="34" charset="0"/>
              </a:rPr>
              <a:t>Philadelphia, PA</a:t>
            </a:r>
            <a:r>
              <a:rPr lang="en-US" sz="30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3000" cap="none" dirty="0" smtClean="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3000" cap="none" dirty="0">
              <a:solidFill>
                <a:schemeClr val="bg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361145" y="2362200"/>
            <a:ext cx="8321040" cy="2011680"/>
          </a:xfrm>
          <a:ln w="38100" cmpd="dbl">
            <a:solidFill>
              <a:schemeClr val="accent4">
                <a:lumMod val="60000"/>
                <a:lumOff val="40000"/>
              </a:schemeClr>
            </a:solidFill>
          </a:ln>
        </p:spPr>
        <p:txBody>
          <a:bodyPr wrap="square" lIns="182880" tIns="0" rIns="182880" bIns="0" anchor="ctr" anchorCtr="0">
            <a:spAutoFit/>
          </a:bodyPr>
          <a:lstStyle/>
          <a:p>
            <a:pPr algn="ctr">
              <a:lnSpc>
                <a:spcPct val="115000"/>
              </a:lnSpc>
            </a:pPr>
            <a:r>
              <a:rPr lang="en-US" sz="5400" b="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Coaching at the Top:  </a:t>
            </a:r>
            <a:endParaRPr lang="en-US" sz="5400" b="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pPr>
            <a:r>
              <a:rPr lang="en-US" sz="3200" b="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The</a:t>
            </a:r>
            <a:r>
              <a:rPr lang="en-US" sz="32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 </a:t>
            </a:r>
            <a:r>
              <a:rPr lang="en-US" sz="3200" b="1" i="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Trusted Leadership Advisor (</a:t>
            </a:r>
            <a:r>
              <a:rPr lang="en-US" sz="3200" b="1" i="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TLA) </a:t>
            </a:r>
            <a:r>
              <a:rPr lang="en-US" sz="3200" b="1" dirty="0" smtClean="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rPr>
              <a:t>Role</a:t>
            </a:r>
            <a:endParaRPr lang="en-US" sz="3200" b="1" dirty="0">
              <a:solidFill>
                <a:schemeClr val="accent4">
                  <a:lumMod val="60000"/>
                  <a:lumOff val="40000"/>
                </a:schemeClr>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342900" y="755237"/>
            <a:ext cx="8381999" cy="939954"/>
          </a:xfrm>
          <a:prstGeom prst="rect">
            <a:avLst/>
          </a:prstGeom>
          <a:noFill/>
        </p:spPr>
        <p:txBody>
          <a:bodyPr wrap="square" rtlCol="0" anchor="ctr" anchorCtr="0">
            <a:noAutofit/>
          </a:bodyPr>
          <a:lstStyle/>
          <a:p>
            <a:pPr algn="ctr"/>
            <a:r>
              <a:rPr lang="en-US" sz="4800" b="1" dirty="0">
                <a:solidFill>
                  <a:srgbClr val="C00000"/>
                </a:solidFill>
                <a:latin typeface="Cambria" panose="02040503050406030204" pitchFamily="18" charset="0"/>
              </a:rPr>
              <a:t>McNulty Leadership </a:t>
            </a:r>
            <a:r>
              <a:rPr lang="en-US" sz="4800" b="1" dirty="0" smtClean="0">
                <a:solidFill>
                  <a:srgbClr val="C00000"/>
                </a:solidFill>
                <a:latin typeface="Cambria" panose="02040503050406030204" pitchFamily="18" charset="0"/>
              </a:rPr>
              <a:t>Program</a:t>
            </a:r>
          </a:p>
          <a:p>
            <a:pPr algn="ctr"/>
            <a:r>
              <a:rPr lang="en-US" sz="4800" b="1" dirty="0" smtClean="0">
                <a:solidFill>
                  <a:srgbClr val="C00000"/>
                </a:solidFill>
                <a:latin typeface="Cambria" panose="02040503050406030204" pitchFamily="18" charset="0"/>
              </a:rPr>
              <a:t>at </a:t>
            </a:r>
            <a:r>
              <a:rPr lang="en-US" sz="4800" b="1" dirty="0">
                <a:solidFill>
                  <a:srgbClr val="C00000"/>
                </a:solidFill>
                <a:latin typeface="Cambria" panose="02040503050406030204" pitchFamily="18" charset="0"/>
              </a:rPr>
              <a:t>Wharton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65909" y="609600"/>
            <a:ext cx="8153400" cy="990600"/>
          </a:xfrm>
        </p:spPr>
        <p:txBody>
          <a:bodyPr anchor="t" anchorCtr="0">
            <a:noAutofit/>
          </a:bodyPr>
          <a:lstStyle/>
          <a:p>
            <a:pPr algn="ctr">
              <a:spcBef>
                <a:spcPts val="0"/>
              </a:spcBef>
            </a:pPr>
            <a: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QUESTION:</a:t>
            </a:r>
            <a:b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60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Content Placeholder 1"/>
          <p:cNvSpPr>
            <a:spLocks noGrp="1"/>
          </p:cNvSpPr>
          <p:nvPr>
            <p:ph idx="1"/>
          </p:nvPr>
        </p:nvSpPr>
        <p:spPr>
          <a:xfrm>
            <a:off x="656409" y="1752600"/>
            <a:ext cx="7772400" cy="4572000"/>
          </a:xfrm>
        </p:spPr>
        <p:txBody>
          <a:bodyPr>
            <a:normAutofit/>
          </a:bodyPr>
          <a:lstStyle/>
          <a:p>
            <a:pPr marL="68580" indent="0" algn="ctr">
              <a:buNone/>
            </a:pPr>
            <a:r>
              <a:rPr lang="en-US" sz="6000" b="1" dirty="0">
                <a:latin typeface="Arial" panose="020B0604020202020204" pitchFamily="34" charset="0"/>
                <a:cs typeface="Arial" panose="020B0604020202020204" pitchFamily="34" charset="0"/>
              </a:rPr>
              <a:t>How do </a:t>
            </a:r>
            <a:r>
              <a:rPr lang="en-US" sz="6000" b="1" i="1" dirty="0">
                <a:latin typeface="Arial" panose="020B0604020202020204" pitchFamily="34" charset="0"/>
                <a:cs typeface="Arial" panose="020B0604020202020204" pitchFamily="34" charset="0"/>
              </a:rPr>
              <a:t>trusted leadership advisors (TLAs)</a:t>
            </a:r>
            <a:r>
              <a:rPr lang="en-US" sz="6000" b="1" dirty="0">
                <a:latin typeface="Arial" panose="020B0604020202020204" pitchFamily="34" charset="0"/>
                <a:cs typeface="Arial" panose="020B0604020202020204" pitchFamily="34" charset="0"/>
              </a:rPr>
              <a:t> bill for such engagements?</a:t>
            </a:r>
          </a:p>
        </p:txBody>
      </p:sp>
    </p:spTree>
    <p:extLst>
      <p:ext uri="{BB962C8B-B14F-4D97-AF65-F5344CB8AC3E}">
        <p14:creationId xmlns:p14="http://schemas.microsoft.com/office/powerpoint/2010/main" val="4118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90470" y="245772"/>
            <a:ext cx="8153400" cy="744828"/>
          </a:xfrm>
        </p:spPr>
        <p:txBody>
          <a:bodyPr anchor="t" anchorCtr="0">
            <a:noAutofit/>
          </a:bodyPr>
          <a:lstStyle/>
          <a:p>
            <a:pPr algn="ctr">
              <a:spcBef>
                <a:spcPts val="0"/>
              </a:spcBef>
            </a:pPr>
            <a: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 </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Trusted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L</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eadership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dvisor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(TLA) </a:t>
            </a:r>
            <a: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Integrated </a:t>
            </a:r>
            <a: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Practice Model</a:t>
            </a:r>
            <a:b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1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1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28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7"/>
          <p:cNvPicPr>
            <a:picLocks noChangeAspect="1"/>
          </p:cNvPicPr>
          <p:nvPr/>
        </p:nvPicPr>
        <p:blipFill>
          <a:blip r:embed="rId2"/>
          <a:stretch>
            <a:fillRect/>
          </a:stretch>
        </p:blipFill>
        <p:spPr>
          <a:xfrm>
            <a:off x="1905000" y="1236372"/>
            <a:ext cx="5334000" cy="545205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948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90470" y="245772"/>
            <a:ext cx="8153400" cy="744828"/>
          </a:xfrm>
        </p:spPr>
        <p:txBody>
          <a:bodyPr anchor="t" anchorCtr="0">
            <a:noAutofit/>
          </a:bodyPr>
          <a:lstStyle/>
          <a:p>
            <a:pPr algn="ctr">
              <a:spcBef>
                <a:spcPts val="0"/>
              </a:spcBef>
            </a:pPr>
            <a: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Using the </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Trusted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L</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eadership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A</a:t>
            </a:r>
            <a:r>
              <a:rPr lang="en-US" sz="28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dvisor </a:t>
            </a:r>
            <a:r>
              <a:rPr lang="en-US" sz="2800" b="1" i="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(TLA) </a:t>
            </a:r>
            <a: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Integrated Practice Model</a:t>
            </a:r>
            <a:br>
              <a:rPr lang="en-US" sz="2800" b="1" dirty="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1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1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28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Content Placeholder 3"/>
          <p:cNvPicPr>
            <a:picLocks noGrp="1" noChangeAspect="1"/>
          </p:cNvPicPr>
          <p:nvPr>
            <p:ph idx="1"/>
          </p:nvPr>
        </p:nvPicPr>
        <p:blipFill>
          <a:blip r:embed="rId2"/>
          <a:stretch>
            <a:fillRect/>
          </a:stretch>
        </p:blipFill>
        <p:spPr>
          <a:xfrm>
            <a:off x="990600" y="1752600"/>
            <a:ext cx="7086599" cy="397168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41295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153399" cy="3352800"/>
          </a:xfrm>
        </p:spPr>
        <p:txBody>
          <a:bodyPr>
            <a:normAutofit/>
          </a:bodyPr>
          <a:lstStyle/>
          <a:p>
            <a:pPr marL="68580" lvl="0" indent="0">
              <a:buClr>
                <a:schemeClr val="tx1"/>
              </a:buClr>
              <a:buNone/>
            </a:pPr>
            <a:r>
              <a:rPr lang="en-US" sz="2800" b="1" i="1" dirty="0" smtClean="0">
                <a:latin typeface="Arial" pitchFamily="34" charset="0"/>
                <a:cs typeface="Arial" pitchFamily="34" charset="0"/>
              </a:rPr>
              <a:t>“People </a:t>
            </a:r>
            <a:r>
              <a:rPr lang="en-US" sz="2800" b="1" i="1" dirty="0">
                <a:latin typeface="Arial" pitchFamily="34" charset="0"/>
                <a:cs typeface="Arial" pitchFamily="34" charset="0"/>
              </a:rPr>
              <a:t>think these CEO jobs are glamorous but they’re not glamorous.  These jobs are about people coming and dropping one turd after another outside my door and your job, Karol is to make sure I don’t step in them!”</a:t>
            </a:r>
          </a:p>
          <a:p>
            <a:pPr marL="68580" lvl="0" indent="0">
              <a:buClr>
                <a:schemeClr val="tx1"/>
              </a:buClr>
              <a:buNone/>
            </a:pPr>
            <a:r>
              <a:rPr lang="en-US" sz="2800" b="1" i="1" dirty="0">
                <a:latin typeface="Arial" pitchFamily="34" charset="0"/>
                <a:cs typeface="Arial" pitchFamily="34" charset="0"/>
              </a:rPr>
              <a:t>					</a:t>
            </a:r>
            <a:r>
              <a:rPr lang="en-US" sz="2800" b="1" i="1" dirty="0" smtClean="0">
                <a:latin typeface="Arial" pitchFamily="34" charset="0"/>
                <a:cs typeface="Arial" pitchFamily="34" charset="0"/>
              </a:rPr>
              <a:t>-- Pierre </a:t>
            </a:r>
            <a:r>
              <a:rPr lang="en-US" sz="2800" b="1" i="1" dirty="0">
                <a:latin typeface="Arial" pitchFamily="34" charset="0"/>
                <a:cs typeface="Arial" pitchFamily="34" charset="0"/>
              </a:rPr>
              <a:t>Brondeau</a:t>
            </a:r>
          </a:p>
          <a:p>
            <a:pPr marL="68580" lvl="0" indent="0">
              <a:buClr>
                <a:schemeClr val="tx1"/>
              </a:buClr>
              <a:buNone/>
            </a:pPr>
            <a:r>
              <a:rPr lang="en-US" sz="2800" b="1" i="1" dirty="0">
                <a:latin typeface="Arial" pitchFamily="34" charset="0"/>
                <a:cs typeface="Arial" pitchFamily="34" charset="0"/>
              </a:rPr>
              <a:t>				</a:t>
            </a:r>
            <a:r>
              <a:rPr lang="en-US" sz="2800" b="1" i="1" dirty="0" smtClean="0">
                <a:latin typeface="Arial" pitchFamily="34" charset="0"/>
                <a:cs typeface="Arial" pitchFamily="34" charset="0"/>
              </a:rPr>
              <a:t>Chairman </a:t>
            </a:r>
            <a:r>
              <a:rPr lang="en-US" sz="2800" b="1" i="1" dirty="0">
                <a:latin typeface="Arial" pitchFamily="34" charset="0"/>
                <a:cs typeface="Arial" pitchFamily="34" charset="0"/>
              </a:rPr>
              <a:t>and CEO, </a:t>
            </a:r>
            <a:r>
              <a:rPr lang="en-US" sz="2800" b="1" i="1" dirty="0" smtClean="0">
                <a:latin typeface="Arial" pitchFamily="34" charset="0"/>
                <a:cs typeface="Arial" pitchFamily="34" charset="0"/>
              </a:rPr>
              <a:t>FMC</a:t>
            </a:r>
            <a:endParaRPr lang="en-US" sz="2800" b="1" i="1" dirty="0">
              <a:latin typeface="Arial" pitchFamily="34" charset="0"/>
              <a:cs typeface="Arial" pitchFamily="34" charset="0"/>
            </a:endParaRPr>
          </a:p>
        </p:txBody>
      </p:sp>
      <p:sp>
        <p:nvSpPr>
          <p:cNvPr id="6" name="Title 1"/>
          <p:cNvSpPr txBox="1">
            <a:spLocks/>
          </p:cNvSpPr>
          <p:nvPr/>
        </p:nvSpPr>
        <p:spPr>
          <a:xfrm>
            <a:off x="457200" y="228600"/>
            <a:ext cx="7924800" cy="152275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57200" y="304800"/>
            <a:ext cx="8153399" cy="1446550"/>
          </a:xfrm>
        </p:spPr>
        <p:txBody>
          <a:bodyPr wrap="square" lIns="0" rIns="0" anchor="t" anchorCtr="0">
            <a:spAutoFit/>
          </a:bodyPr>
          <a:lstStyle/>
          <a:p>
            <a:pPr algn="ctr">
              <a:spcBef>
                <a:spcPts val="0"/>
              </a:spcBef>
            </a:pPr>
            <a:r>
              <a:rPr lang="en-US" sz="4400" b="1" dirty="0" smtClean="0">
                <a:solidFill>
                  <a:schemeClr val="accent4">
                    <a:lumMod val="60000"/>
                    <a:lumOff val="40000"/>
                  </a:schemeClr>
                </a:solidFill>
                <a:latin typeface="Arial" panose="020B0604020202020204" pitchFamily="34" charset="0"/>
                <a:cs typeface="Arial" panose="020B0604020202020204" pitchFamily="34" charset="0"/>
              </a:rPr>
              <a:t>VALUE </a:t>
            </a:r>
            <a:r>
              <a:rPr lang="en-US" sz="4400" b="1" dirty="0">
                <a:solidFill>
                  <a:schemeClr val="accent4">
                    <a:lumMod val="60000"/>
                    <a:lumOff val="40000"/>
                  </a:schemeClr>
                </a:solidFill>
                <a:latin typeface="Arial" panose="020B0604020202020204" pitchFamily="34" charset="0"/>
                <a:cs typeface="Arial" panose="020B0604020202020204" pitchFamily="34" charset="0"/>
              </a:rPr>
              <a:t>OF THE </a:t>
            </a:r>
            <a:r>
              <a:rPr lang="en-US" sz="4400" b="1" i="1" dirty="0">
                <a:solidFill>
                  <a:schemeClr val="accent4">
                    <a:lumMod val="60000"/>
                    <a:lumOff val="40000"/>
                  </a:schemeClr>
                </a:solidFill>
                <a:latin typeface="Arial" panose="020B0604020202020204" pitchFamily="34" charset="0"/>
                <a:cs typeface="Arial" panose="020B0604020202020204" pitchFamily="34" charset="0"/>
              </a:rPr>
              <a:t>TRUSTED LEADERSHIP </a:t>
            </a:r>
            <a:r>
              <a:rPr lang="en-US" sz="4400" b="1" i="1" dirty="0" smtClean="0">
                <a:solidFill>
                  <a:schemeClr val="accent4">
                    <a:lumMod val="60000"/>
                    <a:lumOff val="40000"/>
                  </a:schemeClr>
                </a:solidFill>
                <a:latin typeface="Arial" panose="020B0604020202020204" pitchFamily="34" charset="0"/>
                <a:cs typeface="Arial" panose="020B0604020202020204" pitchFamily="34" charset="0"/>
              </a:rPr>
              <a:t>ADVISOR </a:t>
            </a:r>
            <a:r>
              <a:rPr lang="en-US" sz="3600" b="1" i="1" dirty="0" smtClean="0">
                <a:solidFill>
                  <a:schemeClr val="accent4">
                    <a:lumMod val="60000"/>
                    <a:lumOff val="40000"/>
                  </a:schemeClr>
                </a:solidFill>
                <a:latin typeface="Arial" panose="020B0604020202020204" pitchFamily="34" charset="0"/>
                <a:cs typeface="Arial" panose="020B0604020202020204" pitchFamily="34" charset="0"/>
              </a:rPr>
              <a:t>(TLA)</a:t>
            </a:r>
            <a:endParaRPr lang="en-US" sz="4400" b="1" i="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36968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93040"/>
            <a:ext cx="7772400" cy="5364960"/>
          </a:xfrm>
        </p:spPr>
        <p:txBody>
          <a:bodyPr>
            <a:normAutofit/>
          </a:bodyPr>
          <a:lstStyle/>
          <a:p>
            <a:pPr marL="68580" indent="0" algn="ctr">
              <a:buNone/>
            </a:pPr>
            <a:endParaRPr lang="en-US" b="1" dirty="0" smtClean="0">
              <a:latin typeface="Arial" panose="020B0604020202020204" pitchFamily="34" charset="0"/>
              <a:cs typeface="Arial" panose="020B0604020202020204" pitchFamily="34" charset="0"/>
            </a:endParaRPr>
          </a:p>
          <a:p>
            <a:pPr marL="68580" indent="0" algn="ctr">
              <a:buNone/>
            </a:pP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68580" indent="0" algn="ctr">
              <a:buNone/>
            </a:pPr>
            <a:endParaRPr lang="en-US" b="1" dirty="0" smtClean="0">
              <a:latin typeface="Arial" panose="020B0604020202020204" pitchFamily="34" charset="0"/>
              <a:cs typeface="Arial" panose="020B0604020202020204" pitchFamily="34" charset="0"/>
            </a:endParaRPr>
          </a:p>
          <a:p>
            <a:pPr marL="68580" indent="0" algn="ctr">
              <a:buNone/>
            </a:pPr>
            <a:r>
              <a:rPr lang="en-US" sz="6000" b="1" dirty="0" smtClean="0">
                <a:solidFill>
                  <a:schemeClr val="accent4">
                    <a:lumMod val="60000"/>
                    <a:lumOff val="40000"/>
                  </a:schemeClr>
                </a:solidFill>
                <a:latin typeface="Arial" panose="020B0604020202020204" pitchFamily="34" charset="0"/>
                <a:cs typeface="Arial" panose="020B0604020202020204" pitchFamily="34" charset="0"/>
              </a:rPr>
              <a:t>Q &amp; A</a:t>
            </a:r>
          </a:p>
          <a:p>
            <a:pPr marL="68580" indent="0" algn="ctr">
              <a:buNone/>
            </a:pPr>
            <a:endParaRPr lang="en-US" b="1" dirty="0">
              <a:latin typeface="Arial" panose="020B0604020202020204" pitchFamily="34" charset="0"/>
              <a:cs typeface="Arial" panose="020B0604020202020204" pitchFamily="34" charset="0"/>
            </a:endParaRPr>
          </a:p>
          <a:p>
            <a:pPr marL="68580" indent="0" algn="ctr">
              <a:buNone/>
            </a:pPr>
            <a:r>
              <a:rPr lang="en-US"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935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45" presetClass="entr" presetSubtype="0" fill="hold" grpId="1"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2000"/>
                                        <p:tgtEl>
                                          <p:spTgt spid="3">
                                            <p:txEl>
                                              <p:pRg st="5" end="5"/>
                                            </p:txEl>
                                          </p:spTgt>
                                        </p:tgtEl>
                                      </p:cBhvr>
                                    </p:animEffect>
                                    <p:anim calcmode="lin" valueType="num">
                                      <p:cBhvr>
                                        <p:cTn id="1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5" end="5"/>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086600" cy="4114800"/>
          </a:xfrm>
        </p:spPr>
        <p:txBody>
          <a:bodyPr>
            <a:noAutofit/>
          </a:bodyPr>
          <a:lstStyle/>
          <a:p>
            <a:pPr algn="ctr">
              <a:buNone/>
            </a:pPr>
            <a:r>
              <a:rPr lang="en-US" sz="2800" b="1" dirty="0" smtClean="0">
                <a:latin typeface="Arial" pitchFamily="34" charset="0"/>
                <a:cs typeface="Arial" pitchFamily="34" charset="0"/>
              </a:rPr>
              <a:t> </a:t>
            </a:r>
            <a:r>
              <a:rPr lang="en-US" sz="3600" b="1" dirty="0" smtClean="0">
                <a:latin typeface="Arial" pitchFamily="34" charset="0"/>
                <a:cs typeface="Arial" pitchFamily="34" charset="0"/>
              </a:rPr>
              <a:t>Karol M. Wasylyshyn, </a:t>
            </a:r>
            <a:r>
              <a:rPr lang="en-US" sz="3600" b="1" dirty="0" err="1" smtClean="0">
                <a:latin typeface="Arial" pitchFamily="34" charset="0"/>
                <a:cs typeface="Arial" pitchFamily="34" charset="0"/>
              </a:rPr>
              <a:t>Psy.D</a:t>
            </a:r>
            <a:r>
              <a:rPr lang="en-US" sz="3600" b="1" dirty="0" smtClean="0">
                <a:latin typeface="Arial" pitchFamily="34" charset="0"/>
                <a:cs typeface="Arial" pitchFamily="34" charset="0"/>
              </a:rPr>
              <a:t>.  </a:t>
            </a:r>
            <a:endParaRPr lang="en-US" sz="2800" dirty="0" smtClean="0">
              <a:latin typeface="Arial" pitchFamily="34" charset="0"/>
              <a:cs typeface="Arial" pitchFamily="34" charset="0"/>
            </a:endParaRPr>
          </a:p>
          <a:p>
            <a:pPr algn="ctr">
              <a:buNone/>
            </a:pPr>
            <a:r>
              <a:rPr lang="en-US" sz="2800" b="1" dirty="0" smtClean="0">
                <a:latin typeface="Arial" pitchFamily="34" charset="0"/>
                <a:cs typeface="Arial" pitchFamily="34" charset="0"/>
              </a:rPr>
              <a:t>(WA-SA-LISH</a:t>
            </a:r>
            <a:r>
              <a:rPr lang="en-US" sz="2800" b="1" dirty="0" smtClean="0">
                <a:latin typeface="Arial" pitchFamily="34" charset="0"/>
                <a:cs typeface="Arial" pitchFamily="34" charset="0"/>
                <a:sym typeface="Symbol" panose="05050102010706020507" pitchFamily="18" charset="2"/>
              </a:rPr>
              <a:t></a:t>
            </a:r>
            <a:r>
              <a:rPr lang="en-US" sz="2800" b="1" dirty="0" smtClean="0">
                <a:latin typeface="Arial" pitchFamily="34" charset="0"/>
                <a:cs typeface="Arial" pitchFamily="34" charset="0"/>
              </a:rPr>
              <a:t>-IN)</a:t>
            </a:r>
            <a:endParaRPr lang="en-US" sz="2800" dirty="0" smtClean="0">
              <a:latin typeface="Arial" pitchFamily="34" charset="0"/>
              <a:cs typeface="Arial" pitchFamily="34" charset="0"/>
            </a:endParaRPr>
          </a:p>
          <a:p>
            <a:pPr algn="ctr">
              <a:buNone/>
            </a:pPr>
            <a:r>
              <a:rPr lang="en-US" sz="1100" b="1" dirty="0" smtClean="0">
                <a:latin typeface="Arial" pitchFamily="34" charset="0"/>
                <a:cs typeface="Arial" pitchFamily="34" charset="0"/>
              </a:rPr>
              <a:t> </a:t>
            </a:r>
            <a:endParaRPr lang="en-US" sz="1100" dirty="0" smtClean="0">
              <a:latin typeface="Arial" pitchFamily="34" charset="0"/>
              <a:cs typeface="Arial" pitchFamily="34" charset="0"/>
            </a:endParaRPr>
          </a:p>
          <a:p>
            <a:pPr algn="ctr">
              <a:buNone/>
            </a:pPr>
            <a:r>
              <a:rPr lang="en-US" sz="2800" b="1" dirty="0" smtClean="0">
                <a:latin typeface="Arial" pitchFamily="34" charset="0"/>
                <a:cs typeface="Arial" pitchFamily="34" charset="0"/>
              </a:rPr>
              <a:t>Email:  </a:t>
            </a:r>
            <a:r>
              <a:rPr lang="en-US" sz="2800" b="1" dirty="0" smtClean="0">
                <a:solidFill>
                  <a:schemeClr val="accent4">
                    <a:lumMod val="60000"/>
                    <a:lumOff val="40000"/>
                  </a:schemeClr>
                </a:solidFill>
                <a:latin typeface="Arial" pitchFamily="34" charset="0"/>
                <a:cs typeface="Arial" pitchFamily="34" charset="0"/>
              </a:rPr>
              <a:t>kwasylyshyn@erols.com</a:t>
            </a:r>
            <a:r>
              <a:rPr lang="en-US" sz="1600" b="1" dirty="0" smtClean="0">
                <a:latin typeface="Arial" pitchFamily="34" charset="0"/>
                <a:cs typeface="Arial" pitchFamily="34" charset="0"/>
              </a:rPr>
              <a:t> </a:t>
            </a:r>
            <a:endParaRPr lang="en-US" sz="1600" dirty="0" smtClean="0">
              <a:latin typeface="Arial" pitchFamily="34" charset="0"/>
              <a:cs typeface="Arial" pitchFamily="34" charset="0"/>
            </a:endParaRPr>
          </a:p>
          <a:p>
            <a:pPr algn="ctr">
              <a:buNone/>
            </a:pPr>
            <a:r>
              <a:rPr lang="en-US" sz="2800" b="1" dirty="0" smtClean="0">
                <a:latin typeface="Arial" pitchFamily="34" charset="0"/>
                <a:cs typeface="Arial" pitchFamily="34" charset="0"/>
              </a:rPr>
              <a:t>Phone:  1 215 627 0855</a:t>
            </a:r>
            <a:endParaRPr lang="en-US" sz="2800" dirty="0" smtClean="0">
              <a:latin typeface="Arial" pitchFamily="34" charset="0"/>
              <a:cs typeface="Arial" pitchFamily="34" charset="0"/>
            </a:endParaRPr>
          </a:p>
          <a:p>
            <a:pPr algn="ctr">
              <a:buNone/>
            </a:pPr>
            <a:r>
              <a:rPr lang="en-US" sz="1800" b="1" dirty="0" smtClean="0">
                <a:latin typeface="Arial" pitchFamily="34" charset="0"/>
                <a:cs typeface="Arial" pitchFamily="34" charset="0"/>
              </a:rPr>
              <a:t> </a:t>
            </a:r>
            <a:endParaRPr lang="en-US" sz="1800" dirty="0" smtClean="0">
              <a:latin typeface="Arial" pitchFamily="34" charset="0"/>
              <a:cs typeface="Arial" pitchFamily="34" charset="0"/>
            </a:endParaRPr>
          </a:p>
          <a:p>
            <a:pPr algn="ctr">
              <a:buNone/>
            </a:pPr>
            <a:r>
              <a:rPr lang="en-US" sz="2800" b="1" dirty="0" smtClean="0">
                <a:latin typeface="Arial" pitchFamily="34" charset="0"/>
                <a:cs typeface="Arial" pitchFamily="34" charset="0"/>
              </a:rPr>
              <a:t>Website: </a:t>
            </a:r>
            <a:r>
              <a:rPr lang="en-US" sz="2800" b="1" dirty="0" smtClean="0">
                <a:solidFill>
                  <a:schemeClr val="accent4">
                    <a:lumMod val="60000"/>
                    <a:lumOff val="40000"/>
                  </a:schemeClr>
                </a:solidFill>
                <a:latin typeface="Arial" pitchFamily="34" charset="0"/>
                <a:cs typeface="Arial" pitchFamily="34" charset="0"/>
              </a:rPr>
              <a:t>karolwasylyshyn.com</a:t>
            </a:r>
            <a:endParaRPr lang="en-US" sz="2000" b="1" dirty="0">
              <a:solidFill>
                <a:schemeClr val="accent4">
                  <a:lumMod val="60000"/>
                  <a:lumOff val="40000"/>
                </a:schemeClr>
              </a:solidFill>
              <a:latin typeface="Arial" pitchFamily="34" charset="0"/>
              <a:cs typeface="Arial" pitchFamily="34" charset="0"/>
            </a:endParaRPr>
          </a:p>
        </p:txBody>
      </p:sp>
      <p:sp>
        <p:nvSpPr>
          <p:cNvPr id="6" name="Title 1"/>
          <p:cNvSpPr txBox="1">
            <a:spLocks/>
          </p:cNvSpPr>
          <p:nvPr/>
        </p:nvSpPr>
        <p:spPr>
          <a:xfrm>
            <a:off x="533400" y="381000"/>
            <a:ext cx="8229600" cy="1143000"/>
          </a:xfrm>
          <a:prstGeom prst="rect">
            <a:avLst/>
          </a:prstGeom>
          <a:noFill/>
          <a:ln w="28575" cap="rnd">
            <a:noFill/>
          </a:ln>
        </p:spPr>
        <p:txBody>
          <a:bodyPr vert="horz" anchor="t" anchorCtr="0">
            <a:noAutofit/>
          </a:bodyPr>
          <a:lstStyle/>
          <a:p>
            <a:pPr algn="ctr">
              <a:lnSpc>
                <a:spcPct val="115000"/>
              </a:lnSpc>
              <a:spcAft>
                <a:spcPts val="1000"/>
              </a:spcAft>
            </a:pPr>
            <a:r>
              <a:rPr lang="en-US" sz="3600" b="1" u="sng"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latin typeface="Arial" pitchFamily="34" charset="0"/>
                <a:cs typeface="Arial" pitchFamily="34" charset="0"/>
              </a:rPr>
              <a:t>CONTACT  INFORMATION</a:t>
            </a:r>
            <a:r>
              <a:rPr lang="en-US" sz="2800" b="1"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latin typeface="Arial" pitchFamily="34" charset="0"/>
                <a:ea typeface="Calibri"/>
                <a:cs typeface="Arial" pitchFamily="34" charset="0"/>
              </a:rPr>
              <a:t> </a:t>
            </a:r>
          </a:p>
          <a:p>
            <a:pPr algn="ctr">
              <a:lnSpc>
                <a:spcPct val="115000"/>
              </a:lnSpc>
              <a:spcAft>
                <a:spcPts val="1000"/>
              </a:spcAft>
            </a:pPr>
            <a:r>
              <a:rPr kumimoji="0" lang="en-US" sz="2800" b="1" i="0" u="none" strike="noStrike" kern="1200" normalizeH="0" baseline="0" noProof="0"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uLnTx/>
                <a:uFillTx/>
                <a:latin typeface="Arial" pitchFamily="34" charset="0"/>
                <a:ea typeface="Calibri"/>
                <a:cs typeface="Arial" pitchFamily="34" charset="0"/>
              </a:rPr>
              <a:t/>
            </a:r>
            <a:br>
              <a:rPr kumimoji="0" lang="en-US" sz="2800" b="1" i="0" u="none" strike="noStrike" kern="1200" normalizeH="0" baseline="0" noProof="0"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uLnTx/>
                <a:uFillTx/>
                <a:latin typeface="Arial" pitchFamily="34" charset="0"/>
                <a:ea typeface="Calibri"/>
                <a:cs typeface="Arial" pitchFamily="34" charset="0"/>
              </a:rPr>
            </a:br>
            <a:r>
              <a:rPr kumimoji="0" lang="en-US" sz="2800" b="1" i="0" u="none" strike="noStrike" kern="1200" normalizeH="0" baseline="0" noProof="0"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
            </a:r>
            <a:br>
              <a:rPr kumimoji="0" lang="en-US" sz="2800" b="1" i="0" u="none" strike="noStrike" kern="1200" normalizeH="0" baseline="0" noProof="0" dirty="0" smtClean="0">
                <a:ln w="12700">
                  <a:noFill/>
                  <a:prstDash val="solid"/>
                </a:ln>
                <a:solidFill>
                  <a:schemeClr val="accent4">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br>
            <a:endParaRPr kumimoji="0" lang="en-US" sz="2800" b="1" i="0" u="none" strike="noStrike" kern="1200" normalizeH="0" baseline="0" noProof="0" dirty="0">
              <a:ln w="12700">
                <a:noFill/>
                <a:prstDash val="solid"/>
              </a:ln>
              <a:solidFill>
                <a:schemeClr val="accent4">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7772400" cy="4267200"/>
          </a:xfrm>
        </p:spPr>
        <p:txBody>
          <a:bodyPr/>
          <a:lstStyle/>
          <a:p>
            <a:pPr marL="68580" indent="0" algn="just">
              <a:buNone/>
            </a:pPr>
            <a:r>
              <a:rPr lang="en-US" sz="3600" b="1" i="1" dirty="0" smtClean="0">
                <a:latin typeface="Arial" panose="020B0604020202020204" pitchFamily="34" charset="0"/>
                <a:cs typeface="Arial" panose="020B0604020202020204" pitchFamily="34" charset="0"/>
              </a:rPr>
              <a:t>“My CEO peers say that if we don’t have someone like you, we just don’t have all the resources we need to do these jobs.”</a:t>
            </a:r>
          </a:p>
          <a:p>
            <a:pPr marL="68580" indent="0" algn="just">
              <a:buNone/>
            </a:pPr>
            <a:endParaRPr lang="en-US" sz="1600" b="1" i="1" dirty="0" smtClean="0">
              <a:latin typeface="Arial" panose="020B0604020202020204" pitchFamily="34" charset="0"/>
              <a:cs typeface="Arial" panose="020B0604020202020204" pitchFamily="34" charset="0"/>
            </a:endParaRPr>
          </a:p>
          <a:p>
            <a:pPr marL="68580" indent="0">
              <a:buNone/>
            </a:pPr>
            <a:r>
              <a:rPr lang="en-US" sz="2400" b="1" i="1" dirty="0" smtClean="0">
                <a:latin typeface="Arial" panose="020B0604020202020204" pitchFamily="34" charset="0"/>
                <a:cs typeface="Arial" panose="020B0604020202020204" pitchFamily="34" charset="0"/>
              </a:rPr>
              <a:t>                                                          -- Ellen J. Kullman</a:t>
            </a:r>
          </a:p>
          <a:p>
            <a:pPr marL="68580" indent="0">
              <a:buNone/>
            </a:pPr>
            <a:r>
              <a:rPr lang="en-US" sz="2400" b="1" i="1" dirty="0" smtClean="0">
                <a:latin typeface="Arial" panose="020B0604020202020204" pitchFamily="34" charset="0"/>
                <a:cs typeface="Arial" panose="020B0604020202020204" pitchFamily="34" charset="0"/>
              </a:rPr>
              <a:t>                            Former Chairman and CEO, Dupont</a:t>
            </a:r>
            <a:endParaRPr lang="en-US" sz="2400" b="1" i="1"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72603" y="381000"/>
            <a:ext cx="8839200" cy="990600"/>
          </a:xfrm>
        </p:spPr>
        <p:txBody>
          <a:bodyPr anchor="t" anchorCtr="0">
            <a:noAutofit/>
          </a:bodyPr>
          <a:lstStyle/>
          <a:p>
            <a:pPr algn="ctr">
              <a:spcBef>
                <a:spcPts val="0"/>
              </a:spcBef>
            </a:pPr>
            <a:r>
              <a:rPr lang="en-US" sz="3200" b="1" i="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TRUSTED LEADERSHIP ADVISORS (TLAs)</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FOR SENIOR EXECUTIVES -- </a:t>
            </a:r>
            <a:br>
              <a:rPr lang="en-US" sz="32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REALLY?!</a:t>
            </a:r>
            <a:r>
              <a:rPr lang="en-US" sz="2800" b="1" dirty="0" smtClean="0">
                <a:effectLst>
                  <a:outerShdw blurRad="38100" dist="38100" dir="2700000" algn="tl">
                    <a:srgbClr val="000000">
                      <a:alpha val="43137"/>
                    </a:srgbClr>
                  </a:outerShdw>
                </a:effectLst>
                <a:latin typeface="Arial" pitchFamily="34" charset="0"/>
                <a:cs typeface="Arial" pitchFamily="34" charset="0"/>
              </a:rPr>
              <a:t/>
            </a:r>
            <a:br>
              <a:rPr lang="en-US" sz="2800" b="1" dirty="0" smtClean="0">
                <a:effectLst>
                  <a:outerShdw blurRad="38100" dist="38100" dir="2700000" algn="tl">
                    <a:srgbClr val="000000">
                      <a:alpha val="43137"/>
                    </a:srgbClr>
                  </a:outerShdw>
                </a:effectLst>
                <a:latin typeface="Arial" pitchFamily="34" charset="0"/>
                <a:cs typeface="Arial" pitchFamily="34" charset="0"/>
              </a:rPr>
            </a:br>
            <a:r>
              <a:rPr lang="en-US" sz="12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t/>
            </a:r>
            <a:br>
              <a:rPr lang="en-US" sz="1200" b="1" dirty="0" smtClean="0">
                <a:ln w="12700">
                  <a:noFill/>
                  <a:prstDash val="solid"/>
                </a:ln>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br>
            <a:r>
              <a:rPr lang="en-US" sz="28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28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28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2800" b="1" dirty="0">
              <a:ln w="12700">
                <a:no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9767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457200" y="228600"/>
            <a:ext cx="7924800" cy="152275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1331101" y="304800"/>
            <a:ext cx="6405600" cy="1446550"/>
          </a:xfrm>
        </p:spPr>
        <p:txBody>
          <a:bodyPr wrap="square" lIns="0" rIns="0" anchor="t" anchorCtr="0">
            <a:spAutoFit/>
          </a:bodyPr>
          <a:lstStyle/>
          <a:p>
            <a:pPr algn="ctr">
              <a:spcBef>
                <a:spcPts val="0"/>
              </a:spcBef>
            </a:pPr>
            <a:r>
              <a:rPr lang="en-US" sz="4400" b="1" i="1" dirty="0">
                <a:solidFill>
                  <a:schemeClr val="accent4">
                    <a:lumMod val="60000"/>
                    <a:lumOff val="40000"/>
                  </a:schemeClr>
                </a:solidFill>
                <a:latin typeface="Arial" panose="020B0604020202020204" pitchFamily="34" charset="0"/>
                <a:cs typeface="Arial" panose="020B0604020202020204" pitchFamily="34" charset="0"/>
              </a:rPr>
              <a:t>TRUSTED LEADERSHIP </a:t>
            </a:r>
            <a:r>
              <a:rPr lang="en-US" sz="4400" b="1" i="1" dirty="0" smtClean="0">
                <a:solidFill>
                  <a:schemeClr val="accent4">
                    <a:lumMod val="60000"/>
                    <a:lumOff val="40000"/>
                  </a:schemeClr>
                </a:solidFill>
                <a:latin typeface="Arial" panose="020B0604020202020204" pitchFamily="34" charset="0"/>
                <a:cs typeface="Arial" panose="020B0604020202020204" pitchFamily="34" charset="0"/>
              </a:rPr>
              <a:t>ADVISOR </a:t>
            </a:r>
            <a:r>
              <a:rPr lang="en-US" sz="3600" b="1" i="1" dirty="0" smtClean="0">
                <a:solidFill>
                  <a:schemeClr val="accent4">
                    <a:lumMod val="60000"/>
                    <a:lumOff val="40000"/>
                  </a:schemeClr>
                </a:solidFill>
                <a:latin typeface="Arial" panose="020B0604020202020204" pitchFamily="34" charset="0"/>
                <a:cs typeface="Arial" panose="020B0604020202020204" pitchFamily="34" charset="0"/>
              </a:rPr>
              <a:t>(TLA)</a:t>
            </a:r>
            <a:endParaRPr lang="en-US" sz="3600" b="1" i="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a:xfrm>
            <a:off x="647701" y="1751350"/>
            <a:ext cx="7772400" cy="4192250"/>
          </a:xfrm>
        </p:spPr>
        <p:txBody>
          <a:bodyPr>
            <a:normAutofit fontScale="92500" lnSpcReduction="20000"/>
          </a:bodyPr>
          <a:lstStyle/>
          <a:p>
            <a:pPr marL="0" lvl="0" indent="0">
              <a:buClr>
                <a:srgbClr val="D6ECFF"/>
              </a:buClr>
              <a:buNone/>
            </a:pPr>
            <a:r>
              <a:rPr lang="en-US" sz="2800" u="sng" dirty="0">
                <a:solidFill>
                  <a:prstClr val="white"/>
                </a:solidFill>
              </a:rPr>
              <a:t>Definition</a:t>
            </a:r>
            <a:r>
              <a:rPr lang="en-US" sz="2800" u="sng" dirty="0" smtClean="0">
                <a:solidFill>
                  <a:prstClr val="white"/>
                </a:solidFill>
              </a:rPr>
              <a:t>:</a:t>
            </a:r>
          </a:p>
          <a:p>
            <a:pPr marL="0" lvl="0" indent="0">
              <a:buClr>
                <a:srgbClr val="D6ECFF"/>
              </a:buClr>
              <a:buNone/>
            </a:pPr>
            <a:endParaRPr lang="en-US" sz="500" u="sng" dirty="0">
              <a:solidFill>
                <a:prstClr val="white"/>
              </a:solidFill>
            </a:endParaRPr>
          </a:p>
          <a:p>
            <a:pPr marL="0" lvl="0" indent="0" algn="just">
              <a:buClr>
                <a:srgbClr val="D6ECFF"/>
              </a:buClr>
              <a:buNone/>
            </a:pPr>
            <a:r>
              <a:rPr lang="en-US" sz="2800" dirty="0">
                <a:solidFill>
                  <a:prstClr val="white"/>
                </a:solidFill>
              </a:rPr>
              <a:t>An executive coach who has completed a successful coaching engagement with a senior business </a:t>
            </a:r>
            <a:r>
              <a:rPr lang="en-US" sz="2800" dirty="0" smtClean="0">
                <a:solidFill>
                  <a:prstClr val="white"/>
                </a:solidFill>
              </a:rPr>
              <a:t>leader, formed </a:t>
            </a:r>
            <a:r>
              <a:rPr lang="en-US" sz="2800" dirty="0">
                <a:solidFill>
                  <a:prstClr val="white"/>
                </a:solidFill>
              </a:rPr>
              <a:t>a deep bond of trust and mutual respect with this </a:t>
            </a:r>
            <a:r>
              <a:rPr lang="en-US" sz="2800" dirty="0" smtClean="0">
                <a:solidFill>
                  <a:prstClr val="white"/>
                </a:solidFill>
              </a:rPr>
              <a:t>executive, and has </a:t>
            </a:r>
            <a:r>
              <a:rPr lang="en-US" sz="2800" dirty="0">
                <a:solidFill>
                  <a:prstClr val="white"/>
                </a:solidFill>
              </a:rPr>
              <a:t>been invited </a:t>
            </a:r>
            <a:r>
              <a:rPr lang="en-US" sz="2800" dirty="0" smtClean="0">
                <a:solidFill>
                  <a:prstClr val="white"/>
                </a:solidFill>
              </a:rPr>
              <a:t>by that leader into </a:t>
            </a:r>
            <a:r>
              <a:rPr lang="en-US" sz="2800" dirty="0">
                <a:solidFill>
                  <a:prstClr val="white"/>
                </a:solidFill>
              </a:rPr>
              <a:t>a </a:t>
            </a:r>
            <a:r>
              <a:rPr lang="en-US" sz="2800" dirty="0" smtClean="0">
                <a:solidFill>
                  <a:prstClr val="white"/>
                </a:solidFill>
              </a:rPr>
              <a:t>longer-term  </a:t>
            </a:r>
            <a:r>
              <a:rPr lang="en-US" sz="2800" dirty="0">
                <a:solidFill>
                  <a:prstClr val="white"/>
                </a:solidFill>
              </a:rPr>
              <a:t>consulting </a:t>
            </a:r>
            <a:r>
              <a:rPr lang="en-US" sz="2800" dirty="0" smtClean="0">
                <a:solidFill>
                  <a:prstClr val="white"/>
                </a:solidFill>
              </a:rPr>
              <a:t>relationship.  </a:t>
            </a:r>
          </a:p>
          <a:p>
            <a:pPr marL="0" lvl="0" indent="0" algn="just">
              <a:buClr>
                <a:srgbClr val="D6ECFF"/>
              </a:buClr>
              <a:buNone/>
            </a:pPr>
            <a:endParaRPr lang="en-US" sz="600" dirty="0" smtClean="0">
              <a:solidFill>
                <a:prstClr val="white"/>
              </a:solidFill>
            </a:endParaRPr>
          </a:p>
          <a:p>
            <a:pPr marL="0" lvl="0" indent="0" algn="just">
              <a:buClr>
                <a:srgbClr val="D6ECFF"/>
              </a:buClr>
              <a:buNone/>
            </a:pPr>
            <a:r>
              <a:rPr lang="en-US" sz="2800" dirty="0" smtClean="0">
                <a:solidFill>
                  <a:prstClr val="white"/>
                </a:solidFill>
              </a:rPr>
              <a:t>The </a:t>
            </a:r>
            <a:r>
              <a:rPr lang="en-US" sz="2800" i="1" dirty="0" smtClean="0">
                <a:solidFill>
                  <a:prstClr val="white"/>
                </a:solidFill>
              </a:rPr>
              <a:t>trusted leadership advisor (TLA) </a:t>
            </a:r>
            <a:r>
              <a:rPr lang="en-US" sz="2800" dirty="0" smtClean="0">
                <a:solidFill>
                  <a:prstClr val="white"/>
                </a:solidFill>
              </a:rPr>
              <a:t>integrates all previous </a:t>
            </a:r>
            <a:r>
              <a:rPr lang="en-US" sz="2800" dirty="0">
                <a:solidFill>
                  <a:prstClr val="white"/>
                </a:solidFill>
              </a:rPr>
              <a:t>knowledge of and experience with the executive to advise on leadership issues and </a:t>
            </a:r>
            <a:r>
              <a:rPr lang="en-US" sz="2800" dirty="0" smtClean="0">
                <a:solidFill>
                  <a:prstClr val="white"/>
                </a:solidFill>
              </a:rPr>
              <a:t>is committed to ensuring  </a:t>
            </a:r>
            <a:r>
              <a:rPr lang="en-US" sz="2800" dirty="0">
                <a:solidFill>
                  <a:prstClr val="white"/>
                </a:solidFill>
              </a:rPr>
              <a:t>the continued effectiveness of </a:t>
            </a:r>
            <a:r>
              <a:rPr lang="en-US" sz="2800" dirty="0" smtClean="0">
                <a:solidFill>
                  <a:prstClr val="white"/>
                </a:solidFill>
              </a:rPr>
              <a:t>this client</a:t>
            </a:r>
            <a:r>
              <a:rPr lang="en-US" sz="2800" dirty="0">
                <a:solidFill>
                  <a:prstClr val="white"/>
                </a:solidFill>
              </a:rPr>
              <a:t>.  </a:t>
            </a:r>
            <a:endParaRPr lang="en-US" dirty="0"/>
          </a:p>
        </p:txBody>
      </p:sp>
    </p:spTree>
    <p:extLst>
      <p:ext uri="{BB962C8B-B14F-4D97-AF65-F5344CB8AC3E}">
        <p14:creationId xmlns:p14="http://schemas.microsoft.com/office/powerpoint/2010/main" val="356817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54" y="1905000"/>
            <a:ext cx="7781109" cy="3962400"/>
          </a:xfrm>
        </p:spPr>
        <p:txBody>
          <a:bodyPr>
            <a:noAutofit/>
          </a:bodyPr>
          <a:lstStyle/>
          <a:p>
            <a:pPr marL="68580" lvl="0" indent="0" algn="ctr">
              <a:buClr>
                <a:schemeClr val="tx1"/>
              </a:buClr>
              <a:buNone/>
            </a:pPr>
            <a:r>
              <a:rPr lang="en-US" sz="5400" b="1" dirty="0">
                <a:latin typeface="Arial" pitchFamily="34" charset="0"/>
                <a:cs typeface="Arial" pitchFamily="34" charset="0"/>
              </a:rPr>
              <a:t>How does a </a:t>
            </a:r>
            <a:r>
              <a:rPr lang="en-US" sz="5400" b="1" i="1" dirty="0">
                <a:latin typeface="Arial" pitchFamily="34" charset="0"/>
                <a:cs typeface="Arial" pitchFamily="34" charset="0"/>
              </a:rPr>
              <a:t>trusted leadership advisor </a:t>
            </a:r>
            <a:r>
              <a:rPr lang="en-US" sz="5400" b="1" dirty="0">
                <a:latin typeface="Arial" pitchFamily="34" charset="0"/>
                <a:cs typeface="Arial" pitchFamily="34" charset="0"/>
              </a:rPr>
              <a:t>(TLA) relationship get started?</a:t>
            </a:r>
          </a:p>
          <a:p>
            <a:pPr marL="68580" lvl="0" indent="0" algn="ctr">
              <a:buClr>
                <a:schemeClr val="tx1"/>
              </a:buClr>
              <a:buNone/>
            </a:pPr>
            <a:endParaRPr lang="en-US" sz="5400" b="1" dirty="0">
              <a:latin typeface="Arial" pitchFamily="34" charset="0"/>
              <a:cs typeface="Arial" pitchFamily="34" charset="0"/>
            </a:endParaRP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65909" y="609600"/>
            <a:ext cx="8153400" cy="990600"/>
          </a:xfrm>
        </p:spPr>
        <p:txBody>
          <a:bodyPr anchor="t" anchorCtr="0">
            <a:noAutofit/>
          </a:bodyPr>
          <a:lstStyle/>
          <a:p>
            <a:pPr algn="ctr">
              <a:spcBef>
                <a:spcPts val="0"/>
              </a:spcBef>
            </a:pPr>
            <a: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QUESTION:</a:t>
            </a:r>
            <a:b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60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407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4028"/>
            <a:ext cx="8297090" cy="3962400"/>
          </a:xfrm>
        </p:spPr>
        <p:txBody>
          <a:bodyPr>
            <a:noAutofit/>
          </a:bodyPr>
          <a:lstStyle/>
          <a:p>
            <a:pPr marL="68580" lvl="0" indent="0" algn="ctr">
              <a:buClr>
                <a:schemeClr val="tx1"/>
              </a:buClr>
              <a:buNone/>
            </a:pPr>
            <a:r>
              <a:rPr lang="en-US" sz="5400" b="1" dirty="0">
                <a:latin typeface="Arial" pitchFamily="34" charset="0"/>
                <a:cs typeface="Arial" pitchFamily="34" charset="0"/>
              </a:rPr>
              <a:t>How does the </a:t>
            </a:r>
            <a:r>
              <a:rPr lang="en-US" sz="5400" b="1" i="1" dirty="0" smtClean="0">
                <a:latin typeface="Arial" pitchFamily="34" charset="0"/>
                <a:cs typeface="Arial" pitchFamily="34" charset="0"/>
              </a:rPr>
              <a:t>TLA</a:t>
            </a:r>
            <a:r>
              <a:rPr lang="en-US" sz="5400" b="1" dirty="0" smtClean="0">
                <a:latin typeface="Arial" pitchFamily="34" charset="0"/>
                <a:cs typeface="Arial" pitchFamily="34" charset="0"/>
              </a:rPr>
              <a:t> </a:t>
            </a:r>
            <a:r>
              <a:rPr lang="en-US" sz="5400" b="1" dirty="0">
                <a:latin typeface="Arial" pitchFamily="34" charset="0"/>
                <a:cs typeface="Arial" pitchFamily="34" charset="0"/>
              </a:rPr>
              <a:t>ensure the value of this </a:t>
            </a:r>
            <a:r>
              <a:rPr lang="en-US" sz="5400" b="1" dirty="0" smtClean="0">
                <a:latin typeface="Arial" pitchFamily="34" charset="0"/>
                <a:cs typeface="Arial" pitchFamily="34" charset="0"/>
              </a:rPr>
              <a:t>relationship?</a:t>
            </a:r>
            <a:endParaRPr lang="en-US" sz="2000" b="1" dirty="0">
              <a:latin typeface="Arial" pitchFamily="34" charset="0"/>
              <a:cs typeface="Arial" pitchFamily="34" charset="0"/>
            </a:endParaRPr>
          </a:p>
          <a:p>
            <a:pPr marL="68580" indent="0">
              <a:buClr>
                <a:schemeClr val="tx1"/>
              </a:buClr>
              <a:buNone/>
            </a:pPr>
            <a:r>
              <a:rPr lang="en-US" sz="3600" b="1" dirty="0">
                <a:latin typeface="Arial" pitchFamily="34" charset="0"/>
                <a:cs typeface="Arial" pitchFamily="34" charset="0"/>
              </a:rPr>
              <a:t>•	Constructive triangulation</a:t>
            </a:r>
          </a:p>
          <a:p>
            <a:pPr marL="68580" indent="0">
              <a:buClr>
                <a:schemeClr val="tx1"/>
              </a:buClr>
              <a:buNone/>
            </a:pPr>
            <a:r>
              <a:rPr lang="en-US" sz="3600" b="1" dirty="0">
                <a:latin typeface="Arial" pitchFamily="34" charset="0"/>
                <a:cs typeface="Arial" pitchFamily="34" charset="0"/>
              </a:rPr>
              <a:t>•	Gauging continued progress</a:t>
            </a: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65909" y="609600"/>
            <a:ext cx="8153400" cy="990600"/>
          </a:xfrm>
        </p:spPr>
        <p:txBody>
          <a:bodyPr anchor="t" anchorCtr="0">
            <a:noAutofit/>
          </a:bodyPr>
          <a:lstStyle/>
          <a:p>
            <a:pPr algn="ctr">
              <a:spcBef>
                <a:spcPts val="0"/>
              </a:spcBef>
            </a:pPr>
            <a: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QUESTION:</a:t>
            </a:r>
            <a:b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60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727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1905000"/>
            <a:ext cx="8229600" cy="3429000"/>
          </a:xfrm>
          <a:prstGeom prst="rect">
            <a:avLst/>
          </a:prstGeom>
        </p:spPr>
      </p:pic>
      <p:sp>
        <p:nvSpPr>
          <p:cNvPr id="4" name="Title 3"/>
          <p:cNvSpPr>
            <a:spLocks noGrp="1"/>
          </p:cNvSpPr>
          <p:nvPr>
            <p:ph type="title"/>
          </p:nvPr>
        </p:nvSpPr>
        <p:spPr>
          <a:xfrm>
            <a:off x="533400" y="512064"/>
            <a:ext cx="8382000" cy="914400"/>
          </a:xfrm>
        </p:spPr>
        <p:txBody>
          <a:bodyPr/>
          <a:lstStyle/>
          <a:p>
            <a:pPr algn="ctr"/>
            <a:r>
              <a:rPr lang="en-US" sz="3600" b="1" dirty="0">
                <a:solidFill>
                  <a:schemeClr val="accent4">
                    <a:lumMod val="60000"/>
                    <a:lumOff val="40000"/>
                  </a:schemeClr>
                </a:solidFill>
              </a:rPr>
              <a:t>Visual Leadership Metaphor (VLM)™ </a:t>
            </a:r>
            <a:br>
              <a:rPr lang="en-US" sz="3600" b="1" dirty="0">
                <a:solidFill>
                  <a:schemeClr val="accent4">
                    <a:lumMod val="60000"/>
                    <a:lumOff val="40000"/>
                  </a:schemeClr>
                </a:solidFill>
              </a:rPr>
            </a:br>
            <a:endParaRPr lang="en-US" sz="4400"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12064"/>
            <a:ext cx="8382000" cy="914400"/>
          </a:xfrm>
        </p:spPr>
        <p:txBody>
          <a:bodyPr/>
          <a:lstStyle/>
          <a:p>
            <a:pPr algn="ctr"/>
            <a:r>
              <a:rPr lang="en-US" sz="3600" b="1" dirty="0">
                <a:solidFill>
                  <a:schemeClr val="accent4">
                    <a:lumMod val="60000"/>
                    <a:lumOff val="40000"/>
                  </a:schemeClr>
                </a:solidFill>
              </a:rPr>
              <a:t>Visual Leadership Metaphor (VLM)™ </a:t>
            </a:r>
            <a:br>
              <a:rPr lang="en-US" sz="3600" b="1" dirty="0">
                <a:solidFill>
                  <a:schemeClr val="accent4">
                    <a:lumMod val="60000"/>
                    <a:lumOff val="40000"/>
                  </a:schemeClr>
                </a:solidFill>
              </a:rPr>
            </a:br>
            <a:endParaRPr lang="en-US" sz="4400" dirty="0">
              <a:solidFill>
                <a:schemeClr val="accent4">
                  <a:lumMod val="60000"/>
                  <a:lumOff val="40000"/>
                </a:schemeClr>
              </a:solidFill>
            </a:endParaRPr>
          </a:p>
        </p:txBody>
      </p:sp>
      <p:pic>
        <p:nvPicPr>
          <p:cNvPr id="2" name="Picture 1"/>
          <p:cNvPicPr>
            <a:picLocks noChangeAspect="1"/>
          </p:cNvPicPr>
          <p:nvPr/>
        </p:nvPicPr>
        <p:blipFill>
          <a:blip r:embed="rId2"/>
          <a:stretch>
            <a:fillRect/>
          </a:stretch>
        </p:blipFill>
        <p:spPr>
          <a:xfrm>
            <a:off x="380636" y="1749406"/>
            <a:ext cx="8382727" cy="3359187"/>
          </a:xfrm>
          <a:prstGeom prst="rect">
            <a:avLst/>
          </a:prstGeom>
        </p:spPr>
      </p:pic>
    </p:spTree>
    <p:extLst>
      <p:ext uri="{BB962C8B-B14F-4D97-AF65-F5344CB8AC3E}">
        <p14:creationId xmlns:p14="http://schemas.microsoft.com/office/powerpoint/2010/main" val="296029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12064"/>
            <a:ext cx="8382000" cy="914400"/>
          </a:xfrm>
        </p:spPr>
        <p:txBody>
          <a:bodyPr/>
          <a:lstStyle/>
          <a:p>
            <a:pPr algn="ctr"/>
            <a:r>
              <a:rPr lang="en-US" sz="3600" b="1" dirty="0">
                <a:solidFill>
                  <a:schemeClr val="accent4">
                    <a:lumMod val="60000"/>
                    <a:lumOff val="40000"/>
                  </a:schemeClr>
                </a:solidFill>
              </a:rPr>
              <a:t>Visual Leadership Metaphor (VLM)™ </a:t>
            </a:r>
            <a:br>
              <a:rPr lang="en-US" sz="3600" b="1" dirty="0">
                <a:solidFill>
                  <a:schemeClr val="accent4">
                    <a:lumMod val="60000"/>
                    <a:lumOff val="40000"/>
                  </a:schemeClr>
                </a:solidFill>
              </a:rPr>
            </a:br>
            <a:endParaRPr lang="en-US" sz="4400" dirty="0">
              <a:solidFill>
                <a:schemeClr val="accent4">
                  <a:lumMod val="60000"/>
                  <a:lumOff val="40000"/>
                </a:schemeClr>
              </a:solidFill>
            </a:endParaRPr>
          </a:p>
        </p:txBody>
      </p:sp>
      <p:pic>
        <p:nvPicPr>
          <p:cNvPr id="3" name="Picture 2"/>
          <p:cNvPicPr>
            <a:picLocks noChangeAspect="1"/>
          </p:cNvPicPr>
          <p:nvPr/>
        </p:nvPicPr>
        <p:blipFill>
          <a:blip r:embed="rId2"/>
          <a:stretch>
            <a:fillRect/>
          </a:stretch>
        </p:blipFill>
        <p:spPr>
          <a:xfrm>
            <a:off x="267851" y="1987171"/>
            <a:ext cx="8608298" cy="2883658"/>
          </a:xfrm>
          <a:prstGeom prst="rect">
            <a:avLst/>
          </a:prstGeom>
        </p:spPr>
      </p:pic>
    </p:spTree>
    <p:extLst>
      <p:ext uri="{BB962C8B-B14F-4D97-AF65-F5344CB8AC3E}">
        <p14:creationId xmlns:p14="http://schemas.microsoft.com/office/powerpoint/2010/main" val="3845540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09" y="1981200"/>
            <a:ext cx="8839200" cy="4191000"/>
          </a:xfrm>
        </p:spPr>
        <p:txBody>
          <a:bodyPr>
            <a:noAutofit/>
          </a:bodyPr>
          <a:lstStyle/>
          <a:p>
            <a:pPr marL="68580" lvl="0" indent="0" algn="ctr">
              <a:buClr>
                <a:schemeClr val="tx1"/>
              </a:buClr>
              <a:buNone/>
            </a:pPr>
            <a:r>
              <a:rPr lang="en-US" sz="6000" b="1" dirty="0">
                <a:latin typeface="Arial" pitchFamily="34" charset="0"/>
                <a:cs typeface="Arial" pitchFamily="34" charset="0"/>
              </a:rPr>
              <a:t>How does the </a:t>
            </a:r>
            <a:r>
              <a:rPr lang="en-US" sz="6000" b="1" i="1" dirty="0" smtClean="0">
                <a:latin typeface="Arial" pitchFamily="34" charset="0"/>
                <a:cs typeface="Arial" pitchFamily="34" charset="0"/>
              </a:rPr>
              <a:t>trusted leadership advisor (TLA) </a:t>
            </a:r>
            <a:r>
              <a:rPr lang="en-US" sz="6000" b="1" dirty="0" smtClean="0">
                <a:latin typeface="Arial" pitchFamily="34" charset="0"/>
                <a:cs typeface="Arial" pitchFamily="34" charset="0"/>
              </a:rPr>
              <a:t>manage confidentiality?</a:t>
            </a:r>
          </a:p>
        </p:txBody>
      </p:sp>
      <p:sp>
        <p:nvSpPr>
          <p:cNvPr id="6" name="Title 1"/>
          <p:cNvSpPr txBox="1">
            <a:spLocks/>
          </p:cNvSpPr>
          <p:nvPr/>
        </p:nvSpPr>
        <p:spPr>
          <a:xfrm>
            <a:off x="457200" y="228600"/>
            <a:ext cx="7924800" cy="990600"/>
          </a:xfrm>
          <a:prstGeom prst="rect">
            <a:avLst/>
          </a:prstGeom>
          <a:ln w="28575" cap="rnd">
            <a:noFill/>
          </a:ln>
        </p:spPr>
        <p:txBody>
          <a:bodyPr vert="horz" anchor="t" anchorCtr="0">
            <a:noAutofit/>
          </a:bodyPr>
          <a:lstStyle/>
          <a:p>
            <a:pPr>
              <a:lnSpc>
                <a:spcPct val="115000"/>
              </a:lnSpc>
              <a:spcAft>
                <a:spcPts val="1000"/>
              </a:spcAft>
              <a:defRPr/>
            </a:pPr>
            <a:r>
              <a:rPr kumimoji="0" lang="en-US" sz="1600" b="1" i="0" u="none" strike="noStrike" kern="1200" normalizeH="0" baseline="0" noProof="0" dirty="0" smtClean="0">
                <a:ln w="12700">
                  <a:noFill/>
                  <a:prstDash val="solid"/>
                </a:ln>
                <a:noFill/>
                <a:uLnTx/>
                <a:uFillTx/>
                <a:latin typeface="Calibri"/>
                <a:ea typeface="Calibri"/>
                <a:cs typeface="Times New Roman"/>
              </a:rPr>
              <a:t/>
            </a:r>
            <a:br>
              <a:rPr kumimoji="0" lang="en-US" sz="1600" b="1" i="0" u="none" strike="noStrike" kern="1200" normalizeH="0" baseline="0" noProof="0" dirty="0" smtClean="0">
                <a:ln w="12700">
                  <a:noFill/>
                  <a:prstDash val="solid"/>
                </a:ln>
                <a:noFill/>
                <a:uLnTx/>
                <a:uFillTx/>
                <a:latin typeface="Calibri"/>
                <a:ea typeface="Calibri"/>
                <a:cs typeface="Times New Roman"/>
              </a:rPr>
            </a:br>
            <a:r>
              <a:rPr kumimoji="0" lang="en-US" sz="3600" b="1" i="0" u="none" strike="noStrike" kern="1200" normalizeH="0" baseline="0" noProof="0" dirty="0" smtClean="0">
                <a:ln w="12700">
                  <a:noFill/>
                  <a:prstDash val="solid"/>
                </a:ln>
                <a:noFill/>
                <a:uLnTx/>
                <a:uFillTx/>
                <a:latin typeface="+mj-lt"/>
                <a:ea typeface="+mj-ea"/>
                <a:cs typeface="+mj-cs"/>
              </a:rPr>
              <a:t/>
            </a:r>
            <a:br>
              <a:rPr kumimoji="0" lang="en-US" sz="3600" b="1" i="0" u="none" strike="noStrike" kern="1200" normalizeH="0" baseline="0" noProof="0" dirty="0" smtClean="0">
                <a:ln w="12700">
                  <a:noFill/>
                  <a:prstDash val="solid"/>
                </a:ln>
                <a:noFill/>
                <a:uLnTx/>
                <a:uFillTx/>
                <a:latin typeface="+mj-lt"/>
                <a:ea typeface="+mj-ea"/>
                <a:cs typeface="+mj-cs"/>
              </a:rPr>
            </a:br>
            <a:endParaRPr kumimoji="0" lang="en-US" sz="3600" b="1" i="0" u="none" strike="noStrike" kern="1200" normalizeH="0" baseline="0" noProof="0" dirty="0">
              <a:ln w="12700">
                <a:noFill/>
                <a:prstDash val="solid"/>
              </a:ln>
              <a:noFill/>
              <a:uLnTx/>
              <a:uFillTx/>
              <a:latin typeface="+mj-lt"/>
              <a:ea typeface="+mj-ea"/>
              <a:cs typeface="+mj-cs"/>
            </a:endParaRPr>
          </a:p>
        </p:txBody>
      </p:sp>
      <p:sp>
        <p:nvSpPr>
          <p:cNvPr id="10" name="Title 1"/>
          <p:cNvSpPr>
            <a:spLocks noGrp="1"/>
          </p:cNvSpPr>
          <p:nvPr>
            <p:ph type="title"/>
          </p:nvPr>
        </p:nvSpPr>
        <p:spPr>
          <a:xfrm>
            <a:off x="465909" y="688483"/>
            <a:ext cx="8153400" cy="990600"/>
          </a:xfrm>
        </p:spPr>
        <p:txBody>
          <a:bodyPr anchor="t" anchorCtr="0">
            <a:noAutofit/>
          </a:bodyPr>
          <a:lstStyle/>
          <a:p>
            <a:pPr algn="ctr">
              <a:spcBef>
                <a:spcPts val="0"/>
              </a:spcBef>
            </a:pPr>
            <a: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QUESTION:</a:t>
            </a:r>
            <a:br>
              <a:rPr lang="en-US" sz="6000" b="1" dirty="0" smtClean="0">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t/>
            </a:r>
            <a:br>
              <a:rPr lang="en-US" sz="32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ea typeface="Calibri"/>
                <a:cs typeface="Arial" pitchFamily="34" charset="0"/>
              </a:rPr>
            </a:br>
            <a: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rPr>
            </a:br>
            <a:endParaRPr lang="en-US" sz="6000" b="1" dirty="0">
              <a:ln w="12700">
                <a:noFill/>
                <a:prstDash val="solid"/>
              </a:ln>
              <a:solidFill>
                <a:schemeClr val="accent4">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262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2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ED46B"/>
      </a:hlink>
      <a:folHlink>
        <a:srgbClr val="FED46B"/>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3286</TotalTime>
  <Words>309</Words>
  <Application>Microsoft Office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Cambria</vt:lpstr>
      <vt:lpstr>Consolas</vt:lpstr>
      <vt:lpstr>Corbel</vt:lpstr>
      <vt:lpstr>Symbol</vt:lpstr>
      <vt:lpstr>Times New Roman</vt:lpstr>
      <vt:lpstr>Wingdings</vt:lpstr>
      <vt:lpstr>Wingdings 2</vt:lpstr>
      <vt:lpstr>Wingdings 3</vt:lpstr>
      <vt:lpstr>Metro</vt:lpstr>
      <vt:lpstr> Karol M. Wasylyshyn, Psy.D.                    November 18, 2016 Philadelphia, PA </vt:lpstr>
      <vt:lpstr>TRUSTED LEADERSHIP ADVISORS (TLAs) FOR SENIOR EXECUTIVES --  REALLY?!     </vt:lpstr>
      <vt:lpstr>TRUSTED LEADERSHIP ADVISOR (TLA)</vt:lpstr>
      <vt:lpstr>QUESTION:   </vt:lpstr>
      <vt:lpstr>QUESTION:   </vt:lpstr>
      <vt:lpstr>Visual Leadership Metaphor (VLM)™  </vt:lpstr>
      <vt:lpstr>Visual Leadership Metaphor (VLM)™  </vt:lpstr>
      <vt:lpstr>Visual Leadership Metaphor (VLM)™  </vt:lpstr>
      <vt:lpstr>QUESTION:   </vt:lpstr>
      <vt:lpstr>QUESTION:   </vt:lpstr>
      <vt:lpstr>A Trusted Leadership Advisor (TLA)  Integrated Practice Model    </vt:lpstr>
      <vt:lpstr>Using the Trusted Leadership Advisor (TLA) Integrated Practice Model    </vt:lpstr>
      <vt:lpstr>VALUE OF THE TRUSTED LEADERSHIP ADVISOR (TLA)</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Carol Tests</cp:lastModifiedBy>
  <cp:revision>202</cp:revision>
  <cp:lastPrinted>2016-11-15T12:02:48Z</cp:lastPrinted>
  <dcterms:created xsi:type="dcterms:W3CDTF">2014-11-25T17:24:06Z</dcterms:created>
  <dcterms:modified xsi:type="dcterms:W3CDTF">2016-11-15T16:00:43Z</dcterms:modified>
</cp:coreProperties>
</file>